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9" r:id="rId3"/>
    <p:sldId id="257" r:id="rId4"/>
    <p:sldId id="260" r:id="rId5"/>
    <p:sldId id="313" r:id="rId6"/>
    <p:sldId id="315" r:id="rId7"/>
    <p:sldId id="286" r:id="rId8"/>
    <p:sldId id="316" r:id="rId9"/>
    <p:sldId id="317" r:id="rId10"/>
    <p:sldId id="318" r:id="rId11"/>
    <p:sldId id="320" r:id="rId12"/>
    <p:sldId id="321" r:id="rId13"/>
    <p:sldId id="322" r:id="rId14"/>
    <p:sldId id="319" r:id="rId15"/>
    <p:sldId id="323" r:id="rId16"/>
    <p:sldId id="326" r:id="rId17"/>
    <p:sldId id="327" r:id="rId18"/>
    <p:sldId id="324" r:id="rId19"/>
    <p:sldId id="325" r:id="rId20"/>
    <p:sldId id="328" r:id="rId21"/>
    <p:sldId id="329" r:id="rId22"/>
    <p:sldId id="305" r:id="rId23"/>
    <p:sldId id="331" r:id="rId24"/>
    <p:sldId id="330" r:id="rId25"/>
    <p:sldId id="311" r:id="rId26"/>
    <p:sldId id="332" r:id="rId27"/>
    <p:sldId id="333" r:id="rId28"/>
    <p:sldId id="334" r:id="rId29"/>
    <p:sldId id="312" r:id="rId30"/>
    <p:sldId id="335" r:id="rId31"/>
    <p:sldId id="337" r:id="rId32"/>
    <p:sldId id="338" r:id="rId33"/>
    <p:sldId id="284" r:id="rId3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DC6D"/>
    <a:srgbClr val="F7C09B"/>
    <a:srgbClr val="F5B487"/>
    <a:srgbClr val="F2A068"/>
    <a:srgbClr val="99CCFF"/>
    <a:srgbClr val="E6E6E6"/>
    <a:srgbClr val="3F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6" autoAdjust="0"/>
    <p:restoredTop sz="81651" autoAdjust="0"/>
  </p:normalViewPr>
  <p:slideViewPr>
    <p:cSldViewPr snapToGrid="0">
      <p:cViewPr varScale="1">
        <p:scale>
          <a:sx n="60" d="100"/>
          <a:sy n="60" d="100"/>
        </p:scale>
        <p:origin x="1248" y="60"/>
      </p:cViewPr>
      <p:guideLst/>
    </p:cSldViewPr>
  </p:slideViewPr>
  <p:notesTextViewPr>
    <p:cViewPr>
      <p:scale>
        <a:sx n="1" d="1"/>
        <a:sy n="1" d="1"/>
      </p:scale>
      <p:origin x="0" y="0"/>
    </p:cViewPr>
  </p:notesTextViewPr>
  <p:notesViewPr>
    <p:cSldViewPr snapToGrid="0">
      <p:cViewPr varScale="1">
        <p:scale>
          <a:sx n="67" d="100"/>
          <a:sy n="67" d="100"/>
        </p:scale>
        <p:origin x="274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0EF84-11CB-49DF-B9A2-96219AED293A}" type="datetimeFigureOut">
              <a:rPr lang="zh-TW" altLang="en-US" smtClean="0"/>
              <a:t>2019/10/17</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306A16-9501-4C71-82F5-B6631307E449}" type="slidenum">
              <a:rPr lang="zh-TW" altLang="en-US" smtClean="0"/>
              <a:t>‹#›</a:t>
            </a:fld>
            <a:endParaRPr lang="zh-TW" altLang="en-US"/>
          </a:p>
        </p:txBody>
      </p:sp>
    </p:spTree>
    <p:extLst>
      <p:ext uri="{BB962C8B-B14F-4D97-AF65-F5344CB8AC3E}">
        <p14:creationId xmlns:p14="http://schemas.microsoft.com/office/powerpoint/2010/main" val="3963051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3811B-F42C-48FF-8B6C-76B27F9A0BBD}" type="datetimeFigureOut">
              <a:rPr lang="zh-TW" altLang="en-US" smtClean="0"/>
              <a:t>2019/10/17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09B49-FE34-47F5-9CA4-190B745D6863}" type="slidenum">
              <a:rPr lang="zh-TW" altLang="en-US" smtClean="0"/>
              <a:t>‹#›</a:t>
            </a:fld>
            <a:endParaRPr lang="zh-TW" altLang="en-US"/>
          </a:p>
        </p:txBody>
      </p:sp>
    </p:spTree>
    <p:extLst>
      <p:ext uri="{BB962C8B-B14F-4D97-AF65-F5344CB8AC3E}">
        <p14:creationId xmlns:p14="http://schemas.microsoft.com/office/powerpoint/2010/main" val="61161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這篇</a:t>
            </a:r>
            <a:r>
              <a:rPr lang="en-US" altLang="zh-TW" sz="1200" kern="1200" dirty="0" smtClean="0">
                <a:solidFill>
                  <a:schemeClr val="tx1"/>
                </a:solidFill>
                <a:effectLst/>
                <a:latin typeface="+mn-lt"/>
                <a:ea typeface="+mn-ea"/>
                <a:cs typeface="+mn-cs"/>
              </a:rPr>
              <a:t>paper</a:t>
            </a:r>
            <a:r>
              <a:rPr lang="zh-TW" altLang="en-US" sz="1200" kern="1200" dirty="0" smtClean="0">
                <a:solidFill>
                  <a:schemeClr val="tx1"/>
                </a:solidFill>
                <a:effectLst/>
                <a:latin typeface="+mn-lt"/>
                <a:ea typeface="+mn-ea"/>
                <a:cs typeface="+mn-cs"/>
              </a:rPr>
              <a:t>是在自動車中駕駛員有更多的時間接管車內方向盤，他情境意識的增加</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大多數</a:t>
            </a:r>
            <a:r>
              <a:rPr lang="zh-TW" altLang="zh-TW" sz="1200" kern="1200" dirty="0" smtClean="0">
                <a:solidFill>
                  <a:schemeClr val="tx1"/>
                </a:solidFill>
                <a:effectLst/>
                <a:latin typeface="+mn-lt"/>
                <a:ea typeface="+mn-ea"/>
                <a:cs typeface="+mn-cs"/>
              </a:rPr>
              <a:t>碰撞是人為錯誤造成的，因此車輛自動化可能可以提高道路安全性。</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汽車只會在特定條件下自行行駛。當不滿</a:t>
            </a:r>
            <a:r>
              <a:rPr lang="zh-TW" altLang="zh-TW" sz="1200" kern="1200" dirty="0" smtClean="0">
                <a:solidFill>
                  <a:schemeClr val="tx1"/>
                </a:solidFill>
                <a:effectLst/>
                <a:latin typeface="+mn-lt"/>
                <a:ea typeface="+mn-ea"/>
                <a:cs typeface="+mn-cs"/>
              </a:rPr>
              <a:t>足</a:t>
            </a:r>
            <a:r>
              <a:rPr lang="zh-TW" altLang="en-US" sz="1200" kern="1200" dirty="0" smtClean="0">
                <a:solidFill>
                  <a:schemeClr val="tx1"/>
                </a:solidFill>
                <a:effectLst/>
                <a:latin typeface="+mn-lt"/>
                <a:ea typeface="+mn-ea"/>
                <a:cs typeface="+mn-cs"/>
              </a:rPr>
              <a:t>某</a:t>
            </a:r>
            <a:r>
              <a:rPr lang="zh-TW" altLang="zh-TW" sz="1200" kern="1200" dirty="0" smtClean="0">
                <a:solidFill>
                  <a:schemeClr val="tx1"/>
                </a:solidFill>
                <a:effectLst/>
                <a:latin typeface="+mn-lt"/>
                <a:ea typeface="+mn-ea"/>
                <a:cs typeface="+mn-cs"/>
              </a:rPr>
              <a:t>些</a:t>
            </a:r>
            <a:r>
              <a:rPr lang="zh-TW" altLang="zh-TW" sz="1200" kern="1200" dirty="0" smtClean="0">
                <a:solidFill>
                  <a:schemeClr val="tx1"/>
                </a:solidFill>
                <a:effectLst/>
                <a:latin typeface="+mn-lt"/>
                <a:ea typeface="+mn-ea"/>
                <a:cs typeface="+mn-cs"/>
              </a:rPr>
              <a:t>條件時，汽車將會提示駕駛員接管請求（</a:t>
            </a:r>
            <a:r>
              <a:rPr lang="en-US" altLang="zh-TW" sz="1200" kern="1200" dirty="0" smtClean="0">
                <a:solidFill>
                  <a:schemeClr val="tx1"/>
                </a:solidFill>
                <a:effectLst/>
                <a:latin typeface="+mn-lt"/>
                <a:ea typeface="+mn-ea"/>
                <a:cs typeface="+mn-cs"/>
              </a:rPr>
              <a:t>take-over request </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TOR</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再來記錄駕駛員換回手動駕駛時，</a:t>
            </a:r>
            <a:r>
              <a:rPr lang="zh-TW" altLang="en-US" sz="1200" kern="1200" dirty="0" smtClean="0">
                <a:solidFill>
                  <a:schemeClr val="tx1"/>
                </a:solidFill>
                <a:effectLst/>
                <a:latin typeface="+mn-lt"/>
                <a:ea typeface="+mn-ea"/>
                <a:cs typeface="+mn-cs"/>
              </a:rPr>
              <a:t>其狀態意識</a:t>
            </a:r>
            <a:r>
              <a:rPr lang="zh-TW" altLang="en-US" sz="1200" kern="1200" dirty="0" smtClean="0">
                <a:solidFill>
                  <a:schemeClr val="tx1"/>
                </a:solidFill>
                <a:effectLst/>
                <a:latin typeface="+mn-lt"/>
                <a:ea typeface="+mn-ea"/>
                <a:cs typeface="+mn-cs"/>
              </a:rPr>
              <a:t>的發展</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那狀態意識</a:t>
            </a:r>
            <a:r>
              <a:rPr lang="zh-TW" altLang="en-US" sz="1200" kern="1200" dirty="0" smtClean="0">
                <a:solidFill>
                  <a:schemeClr val="tx1"/>
                </a:solidFill>
                <a:effectLst/>
                <a:latin typeface="+mn-lt"/>
                <a:ea typeface="+mn-ea"/>
                <a:cs typeface="+mn-cs"/>
              </a:rPr>
              <a:t>的指標在於發現潛在危險的數量</a:t>
            </a:r>
            <a:r>
              <a:rPr lang="en-US" altLang="zh-TW" sz="1200" kern="1200" dirty="0" smtClean="0">
                <a:solidFill>
                  <a:schemeClr val="tx1"/>
                </a:solidFill>
                <a:effectLst/>
                <a:latin typeface="+mn-lt"/>
                <a:ea typeface="+mn-ea"/>
                <a:cs typeface="+mn-cs"/>
              </a:rPr>
              <a:t>)</a:t>
            </a:r>
          </a:p>
          <a:p>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a:t>
            </a:fld>
            <a:endParaRPr lang="zh-TW" altLang="en-US"/>
          </a:p>
        </p:txBody>
      </p:sp>
    </p:spTree>
    <p:extLst>
      <p:ext uri="{BB962C8B-B14F-4D97-AF65-F5344CB8AC3E}">
        <p14:creationId xmlns:p14="http://schemas.microsoft.com/office/powerpoint/2010/main" val="205108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10</a:t>
            </a:fld>
            <a:endParaRPr lang="zh-TW" altLang="en-US"/>
          </a:p>
        </p:txBody>
      </p:sp>
    </p:spTree>
    <p:extLst>
      <p:ext uri="{BB962C8B-B14F-4D97-AF65-F5344CB8AC3E}">
        <p14:creationId xmlns:p14="http://schemas.microsoft.com/office/powerpoint/2010/main" val="1636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在模擬器小車</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左側車道上，停了一行車輛（其中第一輛是卡車）</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在</a:t>
            </a:r>
            <a:r>
              <a:rPr lang="zh-TW" altLang="en-US" sz="1200" b="1" dirty="0" smtClean="0">
                <a:latin typeface="微軟正黑體" panose="020B0604030504040204" pitchFamily="34" charset="-120"/>
                <a:ea typeface="微軟正黑體" panose="020B0604030504040204" pitchFamily="34" charset="-120"/>
              </a:rPr>
              <a:t>轉換控制期時</a:t>
            </a:r>
            <a:r>
              <a:rPr lang="zh-TW" altLang="zh-TW" sz="1200" kern="1200" dirty="0" smtClean="0">
                <a:solidFill>
                  <a:schemeClr val="tx1"/>
                </a:solidFill>
                <a:effectLst/>
                <a:latin typeface="+mn-lt"/>
                <a:ea typeface="+mn-ea"/>
                <a:cs typeface="+mn-cs"/>
              </a:rPr>
              <a:t>，遠遠的就可以看到車輛。</a:t>
            </a:r>
          </a:p>
          <a:p>
            <a:r>
              <a:rPr lang="zh-TW" altLang="zh-TW" sz="1200" kern="1200" dirty="0" smtClean="0">
                <a:solidFill>
                  <a:schemeClr val="tx1"/>
                </a:solidFill>
                <a:effectLst/>
                <a:latin typeface="+mn-lt"/>
                <a:ea typeface="+mn-ea"/>
                <a:cs typeface="+mn-cs"/>
              </a:rPr>
              <a:t>事件就發生在，看到卡車前方，突然出現的行人</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11</a:t>
            </a:fld>
            <a:endParaRPr lang="zh-TW" altLang="en-US"/>
          </a:p>
        </p:txBody>
      </p:sp>
    </p:spTree>
    <p:extLst>
      <p:ext uri="{BB962C8B-B14F-4D97-AF65-F5344CB8AC3E}">
        <p14:creationId xmlns:p14="http://schemas.microsoft.com/office/powerpoint/2010/main" val="398554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12</a:t>
            </a:fld>
            <a:endParaRPr lang="zh-TW" altLang="en-US"/>
          </a:p>
        </p:txBody>
      </p:sp>
    </p:spTree>
    <p:extLst>
      <p:ext uri="{BB962C8B-B14F-4D97-AF65-F5344CB8AC3E}">
        <p14:creationId xmlns:p14="http://schemas.microsoft.com/office/powerpoint/2010/main" val="3097284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危害</a:t>
            </a:r>
            <a:r>
              <a:rPr lang="en-US" altLang="zh-TW" sz="1200" b="0" i="0" kern="1200" dirty="0" smtClean="0">
                <a:solidFill>
                  <a:schemeClr val="tx1"/>
                </a:solidFill>
                <a:effectLst/>
                <a:latin typeface="+mn-lt"/>
                <a:ea typeface="+mn-ea"/>
                <a:cs typeface="+mn-cs"/>
              </a:rPr>
              <a:t>3</a:t>
            </a:r>
            <a:r>
              <a:rPr lang="zh-TW" altLang="en-US" dirty="0" smtClean="0"/>
              <a:t/>
            </a:r>
            <a:br>
              <a:rPr lang="zh-TW" altLang="en-US" dirty="0" smtClean="0"/>
            </a:br>
            <a:r>
              <a:rPr lang="zh-TW" altLang="en-US" sz="1200" b="0" i="0" kern="1200" dirty="0" smtClean="0">
                <a:solidFill>
                  <a:schemeClr val="tx1"/>
                </a:solidFill>
                <a:effectLst/>
                <a:latin typeface="+mn-lt"/>
                <a:ea typeface="+mn-ea"/>
                <a:cs typeface="+mn-cs"/>
              </a:rPr>
              <a:t>模擬器汽車以</a:t>
            </a:r>
            <a:r>
              <a:rPr lang="en-US" altLang="zh-TW" sz="1200" b="0" i="0" kern="1200" dirty="0" smtClean="0">
                <a:solidFill>
                  <a:schemeClr val="tx1"/>
                </a:solidFill>
                <a:effectLst/>
                <a:latin typeface="+mn-lt"/>
                <a:ea typeface="+mn-ea"/>
                <a:cs typeface="+mn-cs"/>
              </a:rPr>
              <a:t>60 km / h</a:t>
            </a:r>
            <a:r>
              <a:rPr lang="zh-TW" altLang="en-US" sz="1200" b="0" i="0" kern="1200" dirty="0" smtClean="0">
                <a:solidFill>
                  <a:schemeClr val="tx1"/>
                </a:solidFill>
                <a:effectLst/>
                <a:latin typeface="+mn-lt"/>
                <a:ea typeface="+mn-ea"/>
                <a:cs typeface="+mn-cs"/>
              </a:rPr>
              <a:t>的速度限制在道路的右第二車道行駛，並接近人行橫道。左車道上的固定車輛擋住了可能橫穿馬路的行人的視野。</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危害</a:t>
            </a:r>
            <a:r>
              <a:rPr lang="en-US" altLang="zh-TW" sz="1200" b="0" i="0" kern="1200" dirty="0" smtClean="0">
                <a:solidFill>
                  <a:schemeClr val="tx1"/>
                </a:solidFill>
                <a:effectLst/>
                <a:latin typeface="+mn-lt"/>
                <a:ea typeface="+mn-ea"/>
                <a:cs typeface="+mn-cs"/>
              </a:rPr>
              <a:t>5</a:t>
            </a:r>
            <a:r>
              <a:rPr lang="zh-TW" altLang="en-US" dirty="0" smtClean="0"/>
              <a:t/>
            </a:r>
            <a:br>
              <a:rPr lang="zh-TW" altLang="en-US" dirty="0" smtClean="0"/>
            </a:br>
            <a:r>
              <a:rPr lang="zh-TW" altLang="en-US" sz="1200" b="0" i="0" kern="1200" dirty="0" smtClean="0">
                <a:solidFill>
                  <a:schemeClr val="tx1"/>
                </a:solidFill>
                <a:effectLst/>
                <a:latin typeface="+mn-lt"/>
                <a:ea typeface="+mn-ea"/>
                <a:cs typeface="+mn-cs"/>
              </a:rPr>
              <a:t>模擬器汽車在道路的右車道上行駛，時速限制為</a:t>
            </a:r>
            <a:r>
              <a:rPr lang="en-US" altLang="zh-TW" sz="1200" b="0" i="0" kern="1200" dirty="0" smtClean="0">
                <a:solidFill>
                  <a:schemeClr val="tx1"/>
                </a:solidFill>
                <a:effectLst/>
                <a:latin typeface="+mn-lt"/>
                <a:ea typeface="+mn-ea"/>
                <a:cs typeface="+mn-cs"/>
              </a:rPr>
              <a:t>60 km / h</a:t>
            </a:r>
            <a:r>
              <a:rPr lang="zh-TW" altLang="en-US" sz="1200" b="0" i="0" kern="1200" dirty="0" smtClean="0">
                <a:solidFill>
                  <a:schemeClr val="tx1"/>
                </a:solidFill>
                <a:effectLst/>
                <a:latin typeface="+mn-lt"/>
                <a:ea typeface="+mn-ea"/>
                <a:cs typeface="+mn-cs"/>
              </a:rPr>
              <a:t>。帶有閃爍停車燈的貨車擋住了可能駛過貨車後面人行橫道的行人的視野。</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危險</a:t>
            </a:r>
            <a:r>
              <a:rPr lang="en-US" altLang="zh-TW" sz="1200" b="0" i="0" kern="1200" dirty="0" smtClean="0">
                <a:solidFill>
                  <a:schemeClr val="tx1"/>
                </a:solidFill>
                <a:effectLst/>
                <a:latin typeface="+mn-lt"/>
                <a:ea typeface="+mn-ea"/>
                <a:cs typeface="+mn-cs"/>
              </a:rPr>
              <a:t>6</a:t>
            </a:r>
            <a:r>
              <a:rPr lang="zh-TW" altLang="en-US" dirty="0" smtClean="0"/>
              <a:t/>
            </a:r>
            <a:br>
              <a:rPr lang="zh-TW" altLang="en-US" dirty="0" smtClean="0"/>
            </a:br>
            <a:r>
              <a:rPr lang="zh-TW" altLang="en-US" sz="1200" b="0" i="0" kern="1200" dirty="0" smtClean="0">
                <a:solidFill>
                  <a:schemeClr val="tx1"/>
                </a:solidFill>
                <a:effectLst/>
                <a:latin typeface="+mn-lt"/>
                <a:ea typeface="+mn-ea"/>
                <a:cs typeface="+mn-cs"/>
              </a:rPr>
              <a:t>模擬器汽車在高速公路的左車道上行駛。右車道已關閉，以進行進一步的維護工作。一輛貨車以高速進入高速公路，就在模擬器車的後面。該貨車可能會切入模擬器車內，以避開施工區域。</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危險</a:t>
            </a:r>
            <a:r>
              <a:rPr lang="en-US" altLang="zh-TW" sz="1200" b="0" i="0" kern="1200" dirty="0" smtClean="0">
                <a:solidFill>
                  <a:schemeClr val="tx1"/>
                </a:solidFill>
                <a:effectLst/>
                <a:latin typeface="+mn-lt"/>
                <a:ea typeface="+mn-ea"/>
                <a:cs typeface="+mn-cs"/>
              </a:rPr>
              <a:t>8</a:t>
            </a:r>
            <a:r>
              <a:rPr lang="zh-TW" altLang="en-US" dirty="0" smtClean="0"/>
              <a:t/>
            </a:r>
            <a:br>
              <a:rPr lang="zh-TW" altLang="en-US" dirty="0" smtClean="0"/>
            </a:br>
            <a:r>
              <a:rPr lang="zh-TW" altLang="en-US" sz="1200" b="0" i="0" kern="1200" dirty="0" smtClean="0">
                <a:solidFill>
                  <a:schemeClr val="tx1"/>
                </a:solidFill>
                <a:effectLst/>
                <a:latin typeface="+mn-lt"/>
                <a:ea typeface="+mn-ea"/>
                <a:cs typeface="+mn-cs"/>
              </a:rPr>
              <a:t>模擬車在高速公路的右車道上行駛並駛近減速的車輛。這個情況需要立即制動以避免後端碰撞。在這種情況下，潛在的方面是可能的車子的後擋板。</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13</a:t>
            </a:fld>
            <a:endParaRPr lang="zh-TW" altLang="en-US"/>
          </a:p>
        </p:txBody>
      </p:sp>
    </p:spTree>
    <p:extLst>
      <p:ext uri="{BB962C8B-B14F-4D97-AF65-F5344CB8AC3E}">
        <p14:creationId xmlns:p14="http://schemas.microsoft.com/office/powerpoint/2010/main" val="112729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14</a:t>
            </a:fld>
            <a:endParaRPr lang="zh-TW" altLang="en-US"/>
          </a:p>
        </p:txBody>
      </p:sp>
    </p:spTree>
    <p:extLst>
      <p:ext uri="{BB962C8B-B14F-4D97-AF65-F5344CB8AC3E}">
        <p14:creationId xmlns:p14="http://schemas.microsoft.com/office/powerpoint/2010/main" val="338900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smtClean="0">
                <a:latin typeface="微軟正黑體" panose="020B0604030504040204" pitchFamily="34" charset="-120"/>
                <a:ea typeface="微軟正黑體" panose="020B0604030504040204" pitchFamily="34" charset="-120"/>
              </a:rPr>
              <a:t>這些信號表示參與者可能會停止駕駛</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15</a:t>
            </a:fld>
            <a:endParaRPr lang="zh-TW" altLang="en-US"/>
          </a:p>
        </p:txBody>
      </p:sp>
    </p:spTree>
    <p:extLst>
      <p:ext uri="{BB962C8B-B14F-4D97-AF65-F5344CB8AC3E}">
        <p14:creationId xmlns:p14="http://schemas.microsoft.com/office/powerpoint/2010/main" val="417075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遊戲：</a:t>
            </a:r>
            <a:r>
              <a:rPr lang="en-US" altLang="zh-TW" dirty="0" smtClean="0"/>
              <a:t>3</a:t>
            </a:r>
            <a:r>
              <a:rPr lang="zh-TW" altLang="en-US" dirty="0" smtClean="0"/>
              <a:t>個相同的方塊連在一起，相同的方塊則會消失，並會得到分數，連結的方塊越多，分數越高。</a:t>
            </a:r>
            <a:endParaRPr lang="en-US" altLang="zh-TW" dirty="0" smtClean="0"/>
          </a:p>
          <a:p>
            <a:endParaRPr lang="en-US" altLang="zh-TW" dirty="0" smtClean="0"/>
          </a:p>
          <a:p>
            <a:r>
              <a:rPr lang="zh-TW" altLang="en-US" dirty="0" smtClean="0"/>
              <a:t>他們設立獎勵制度</a:t>
            </a:r>
            <a:r>
              <a:rPr lang="en-US" altLang="zh-TW" dirty="0" smtClean="0"/>
              <a:t>(</a:t>
            </a:r>
            <a:r>
              <a:rPr lang="zh-TW" altLang="en-US" dirty="0" smtClean="0"/>
              <a:t>得分最高的參與者將獲得</a:t>
            </a:r>
            <a:r>
              <a:rPr lang="en-US" altLang="zh-TW" dirty="0" smtClean="0"/>
              <a:t>100</a:t>
            </a:r>
            <a:r>
              <a:rPr lang="zh-TW" altLang="en-US" dirty="0" smtClean="0"/>
              <a:t>歐元，第二好的</a:t>
            </a:r>
            <a:r>
              <a:rPr lang="en-US" altLang="zh-TW" dirty="0" smtClean="0"/>
              <a:t>50</a:t>
            </a:r>
            <a:r>
              <a:rPr lang="zh-TW" altLang="en-US" dirty="0" smtClean="0"/>
              <a:t>歐元，第三好的</a:t>
            </a:r>
            <a:r>
              <a:rPr lang="en-US" altLang="zh-TW" dirty="0" smtClean="0"/>
              <a:t>25</a:t>
            </a:r>
            <a:r>
              <a:rPr lang="zh-TW" altLang="en-US" dirty="0" smtClean="0"/>
              <a:t>歐元</a:t>
            </a:r>
            <a:r>
              <a:rPr lang="en-US" altLang="zh-TW" dirty="0" smtClean="0"/>
              <a:t>)</a:t>
            </a:r>
            <a:r>
              <a:rPr lang="zh-TW" altLang="en-US" dirty="0" smtClean="0"/>
              <a:t>來增加受測者玩遊戲的意願</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16</a:t>
            </a:fld>
            <a:endParaRPr lang="zh-TW" altLang="en-US"/>
          </a:p>
        </p:txBody>
      </p:sp>
    </p:spTree>
    <p:extLst>
      <p:ext uri="{BB962C8B-B14F-4D97-AF65-F5344CB8AC3E}">
        <p14:creationId xmlns:p14="http://schemas.microsoft.com/office/powerpoint/2010/main" val="136278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17</a:t>
            </a:fld>
            <a:endParaRPr lang="zh-TW" altLang="en-US"/>
          </a:p>
        </p:txBody>
      </p:sp>
    </p:spTree>
    <p:extLst>
      <p:ext uri="{BB962C8B-B14F-4D97-AF65-F5344CB8AC3E}">
        <p14:creationId xmlns:p14="http://schemas.microsoft.com/office/powerpoint/2010/main" val="420715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smtClean="0">
                <a:solidFill>
                  <a:schemeClr val="tx1"/>
                </a:solidFill>
                <a:effectLst/>
                <a:latin typeface="+mn-lt"/>
                <a:ea typeface="+mn-ea"/>
                <a:cs typeface="+mn-cs"/>
              </a:rPr>
              <a:t>感覺尋求問卷</a:t>
            </a:r>
            <a:r>
              <a:rPr lang="zh-TW" altLang="en-US" dirty="0" smtClean="0"/>
              <a:t>由</a:t>
            </a:r>
            <a:r>
              <a:rPr lang="en-US" altLang="zh-TW" dirty="0" smtClean="0"/>
              <a:t>124</a:t>
            </a:r>
            <a:r>
              <a:rPr lang="zh-TW" altLang="en-US" dirty="0" smtClean="0"/>
              <a:t>個條目組成</a:t>
            </a:r>
            <a:endParaRPr lang="en-US" altLang="zh-TW" dirty="0" smtClean="0"/>
          </a:p>
          <a:p>
            <a:r>
              <a:rPr lang="en-US" altLang="zh-TW" dirty="0" smtClean="0"/>
              <a:t>(1)</a:t>
            </a:r>
            <a:r>
              <a:rPr lang="zh-TW" altLang="en-US" dirty="0" smtClean="0"/>
              <a:t>刺激性和冒險性尋求；</a:t>
            </a:r>
            <a:r>
              <a:rPr lang="en-US" altLang="zh-TW" dirty="0" smtClean="0"/>
              <a:t>(2)</a:t>
            </a:r>
            <a:r>
              <a:rPr lang="zh-TW" altLang="en-US" dirty="0" smtClean="0"/>
              <a:t>經驗尋求；</a:t>
            </a:r>
            <a:r>
              <a:rPr lang="en-US" altLang="zh-TW" dirty="0" smtClean="0"/>
              <a:t>(3)</a:t>
            </a:r>
            <a:r>
              <a:rPr lang="zh-TW" altLang="en-US" dirty="0" smtClean="0"/>
              <a:t>去抑制；</a:t>
            </a:r>
            <a:r>
              <a:rPr lang="en-US" altLang="zh-TW" dirty="0" smtClean="0"/>
              <a:t>(4)</a:t>
            </a:r>
            <a:r>
              <a:rPr lang="zh-TW" altLang="en-US" dirty="0" smtClean="0"/>
              <a:t>對單調的敏感性。</a:t>
            </a:r>
            <a:endParaRPr lang="en-US" altLang="zh-TW" dirty="0" smtClean="0"/>
          </a:p>
          <a:p>
            <a:endParaRPr lang="en-US" altLang="zh-TW" dirty="0" smtClean="0"/>
          </a:p>
          <a:p>
            <a:pPr marL="171450" indent="-171450">
              <a:buFont typeface="Arial" panose="020B0604020202020204" pitchFamily="34" charset="0"/>
              <a:buChar char="•"/>
            </a:pPr>
            <a:r>
              <a:rPr lang="en-US" altLang="zh-TW" dirty="0" smtClean="0"/>
              <a:t>(</a:t>
            </a:r>
            <a:r>
              <a:rPr lang="zh-TW" altLang="en-US" dirty="0" smtClean="0"/>
              <a:t>填寫同意和不同意</a:t>
            </a:r>
            <a:r>
              <a:rPr lang="en-US" altLang="zh-TW" dirty="0" smtClean="0"/>
              <a:t>)</a:t>
            </a:r>
            <a:r>
              <a:rPr lang="zh-TW" altLang="en-US" dirty="0" smtClean="0"/>
              <a:t> 例如</a:t>
            </a:r>
            <a:r>
              <a:rPr lang="zh-TW" altLang="en-US" dirty="0" smtClean="0"/>
              <a:t>，“總體而言，我相信系統運行良好”</a:t>
            </a:r>
          </a:p>
          <a:p>
            <a:pPr marL="0" indent="0">
              <a:buFont typeface="Arial" panose="020B0604020202020204" pitchFamily="34" charset="0"/>
              <a:buNone/>
            </a:pPr>
            <a:r>
              <a:rPr lang="zh-TW" altLang="en-US" dirty="0" smtClean="0"/>
              <a:t>     例如，“我相信，無人駕駛汽車將安全地避免路上的所有障礙” </a:t>
            </a:r>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18</a:t>
            </a:fld>
            <a:endParaRPr lang="zh-TW" altLang="en-US"/>
          </a:p>
        </p:txBody>
      </p:sp>
    </p:spTree>
    <p:extLst>
      <p:ext uri="{BB962C8B-B14F-4D97-AF65-F5344CB8AC3E}">
        <p14:creationId xmlns:p14="http://schemas.microsoft.com/office/powerpoint/2010/main" val="1908404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19</a:t>
            </a:fld>
            <a:endParaRPr lang="zh-TW" altLang="en-US"/>
          </a:p>
        </p:txBody>
      </p:sp>
    </p:spTree>
    <p:extLst>
      <p:ext uri="{BB962C8B-B14F-4D97-AF65-F5344CB8AC3E}">
        <p14:creationId xmlns:p14="http://schemas.microsoft.com/office/powerpoint/2010/main" val="86521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a:t>
            </a:fld>
            <a:endParaRPr lang="zh-TW" altLang="en-US"/>
          </a:p>
        </p:txBody>
      </p:sp>
    </p:spTree>
    <p:extLst>
      <p:ext uri="{BB962C8B-B14F-4D97-AF65-F5344CB8AC3E}">
        <p14:creationId xmlns:p14="http://schemas.microsoft.com/office/powerpoint/2010/main" val="226521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smtClean="0"/>
              <a:t>廣義線性模型：因變數的偏差分布有除了常態分布之外的其它分布。</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20</a:t>
            </a:fld>
            <a:endParaRPr lang="zh-TW" altLang="en-US"/>
          </a:p>
        </p:txBody>
      </p:sp>
    </p:spTree>
    <p:extLst>
      <p:ext uri="{BB962C8B-B14F-4D97-AF65-F5344CB8AC3E}">
        <p14:creationId xmlns:p14="http://schemas.microsoft.com/office/powerpoint/2010/main" val="1366508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21</a:t>
            </a:fld>
            <a:endParaRPr lang="zh-TW" altLang="en-US"/>
          </a:p>
        </p:txBody>
      </p:sp>
    </p:spTree>
    <p:extLst>
      <p:ext uri="{BB962C8B-B14F-4D97-AF65-F5344CB8AC3E}">
        <p14:creationId xmlns:p14="http://schemas.microsoft.com/office/powerpoint/2010/main" val="1204107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0"/>
              </a:spcAft>
            </a:pPr>
            <a:r>
              <a:rPr lang="zh-TW" altLang="en-US" sz="1200" dirty="0" smtClean="0">
                <a:solidFill>
                  <a:prstClr val="black"/>
                </a:solidFill>
                <a:latin typeface="微軟正黑體" panose="020B0604030504040204" pitchFamily="34" charset="-120"/>
                <a:ea typeface="微軟正黑體" panose="020B0604030504040204" pitchFamily="34" charset="-120"/>
              </a:rPr>
              <a:t>可以看出</a:t>
            </a:r>
            <a:r>
              <a:rPr lang="en-US" altLang="zh-TW" sz="1200" b="1" dirty="0" smtClean="0">
                <a:latin typeface="微軟正黑體" panose="020B0604030504040204" pitchFamily="34" charset="-120"/>
                <a:ea typeface="微軟正黑體" panose="020B0604030504040204" pitchFamily="34" charset="-120"/>
              </a:rPr>
              <a:t>6sec</a:t>
            </a:r>
            <a:r>
              <a:rPr lang="zh-TW" altLang="en-US" sz="1200" b="1" dirty="0" smtClean="0">
                <a:latin typeface="微軟正黑體" panose="020B0604030504040204" pitchFamily="34" charset="-120"/>
                <a:ea typeface="微軟正黑體" panose="020B0604030504040204" pitchFamily="34" charset="-120"/>
              </a:rPr>
              <a:t>組注視到潛在危險的百分比比</a:t>
            </a:r>
            <a:r>
              <a:rPr lang="en-US" altLang="zh-TW" sz="1200" b="1" dirty="0" smtClean="0">
                <a:latin typeface="微軟正黑體" panose="020B0604030504040204" pitchFamily="34" charset="-120"/>
                <a:ea typeface="微軟正黑體" panose="020B0604030504040204" pitchFamily="34" charset="-120"/>
              </a:rPr>
              <a:t>4sec</a:t>
            </a:r>
            <a:r>
              <a:rPr lang="zh-TW" altLang="en-US" sz="1200" b="1" dirty="0" smtClean="0">
                <a:latin typeface="微軟正黑體" panose="020B0604030504040204" pitchFamily="34" charset="-120"/>
                <a:ea typeface="微軟正黑體" panose="020B0604030504040204" pitchFamily="34" charset="-120"/>
              </a:rPr>
              <a:t>高</a:t>
            </a:r>
            <a:endParaRPr lang="zh-TW"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9B49-FE34-47F5-9CA4-190B745D6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08296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0"/>
              </a:spcAft>
            </a:pPr>
            <a:r>
              <a:rPr lang="zh-TW" altLang="en-US" sz="1200" b="1" i="0" kern="1200" dirty="0" smtClean="0">
                <a:solidFill>
                  <a:schemeClr val="tx1"/>
                </a:solidFill>
                <a:effectLst/>
                <a:latin typeface="+mn-lt"/>
                <a:ea typeface="+mn-ea"/>
                <a:cs typeface="+mn-cs"/>
              </a:rPr>
              <a:t>費雪精確檢定 </a:t>
            </a:r>
            <a:r>
              <a:rPr lang="en-US" altLang="zh-TW" sz="1200" b="1" i="0" kern="1200" dirty="0" smtClean="0">
                <a:solidFill>
                  <a:schemeClr val="tx1"/>
                </a:solidFill>
                <a:effectLst/>
                <a:latin typeface="+mn-lt"/>
                <a:ea typeface="+mn-ea"/>
                <a:cs typeface="+mn-cs"/>
              </a:rPr>
              <a:t>(Fisher's exact test)</a:t>
            </a:r>
          </a:p>
          <a:p>
            <a:pPr marL="171450" indent="-171450">
              <a:spcAft>
                <a:spcPts val="0"/>
              </a:spcAft>
              <a:buFont typeface="Arial" panose="020B0604020202020204" pitchFamily="34" charset="0"/>
              <a:buChar char="•"/>
            </a:pPr>
            <a:r>
              <a:rPr lang="zh-TW" altLang="en-US" sz="1200" b="0" i="0" kern="1200" dirty="0" smtClean="0">
                <a:solidFill>
                  <a:schemeClr val="tx1"/>
                </a:solidFill>
                <a:effectLst/>
                <a:latin typeface="+mn-lt"/>
                <a:ea typeface="+mn-ea"/>
                <a:cs typeface="+mn-cs"/>
              </a:rPr>
              <a:t>檢定兩個類別型變數間是否存在關聯性</a:t>
            </a:r>
            <a:endParaRPr lang="en-US" altLang="zh-TW" sz="1200" b="0" i="0" kern="1200" dirty="0" smtClean="0">
              <a:solidFill>
                <a:schemeClr val="tx1"/>
              </a:solidFill>
              <a:effectLst/>
              <a:latin typeface="+mn-lt"/>
              <a:ea typeface="+mn-ea"/>
              <a:cs typeface="+mn-cs"/>
            </a:endParaRPr>
          </a:p>
          <a:p>
            <a:pPr marL="171450" indent="-171450">
              <a:spcAft>
                <a:spcPts val="0"/>
              </a:spcAft>
              <a:buFont typeface="Arial" panose="020B0604020202020204" pitchFamily="34" charset="0"/>
              <a:buChar char="•"/>
            </a:pPr>
            <a:r>
              <a:rPr lang="zh-TW" altLang="en-US" sz="1200" b="0" i="0" kern="1200" dirty="0" smtClean="0">
                <a:solidFill>
                  <a:schemeClr val="tx1"/>
                </a:solidFill>
                <a:effectLst/>
                <a:latin typeface="+mn-lt"/>
                <a:ea typeface="+mn-ea"/>
                <a:cs typeface="+mn-cs"/>
              </a:rPr>
              <a:t>資料中樣本數較小時</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以樣本筆數</a:t>
            </a:r>
            <a:r>
              <a:rPr lang="en-US" altLang="zh-TW" sz="1200" b="0" i="0" kern="1200" dirty="0" smtClean="0">
                <a:solidFill>
                  <a:schemeClr val="tx1"/>
                </a:solidFill>
                <a:effectLst/>
                <a:latin typeface="+mn-lt"/>
                <a:ea typeface="+mn-ea"/>
                <a:cs typeface="+mn-cs"/>
              </a:rPr>
              <a:t>&lt;30</a:t>
            </a:r>
            <a:r>
              <a:rPr lang="zh-TW" altLang="en-US" sz="1200" b="0" i="0" kern="1200" dirty="0" smtClean="0">
                <a:solidFill>
                  <a:schemeClr val="tx1"/>
                </a:solidFill>
                <a:effectLst/>
                <a:latin typeface="+mn-lt"/>
                <a:ea typeface="+mn-ea"/>
                <a:cs typeface="+mn-cs"/>
              </a:rPr>
              <a:t>為區分標準</a:t>
            </a:r>
            <a:r>
              <a:rPr lang="en-US" altLang="zh-TW" sz="1200" b="0" i="0" kern="1200" dirty="0" smtClean="0">
                <a:solidFill>
                  <a:schemeClr val="tx1"/>
                </a:solidFill>
                <a:effectLst/>
                <a:latin typeface="+mn-lt"/>
                <a:ea typeface="+mn-ea"/>
                <a:cs typeface="+mn-cs"/>
              </a:rPr>
              <a:t>)</a:t>
            </a:r>
            <a:endParaRPr lang="en-US" altLang="zh-TW" sz="1200" dirty="0" smtClean="0">
              <a:solidFill>
                <a:prstClr val="black"/>
              </a:solidFill>
              <a:latin typeface="微軟正黑體" panose="020B0604030504040204" pitchFamily="34" charset="-120"/>
              <a:ea typeface="微軟正黑體" panose="020B0604030504040204" pitchFamily="34" charset="-120"/>
            </a:endParaRPr>
          </a:p>
          <a:p>
            <a:pPr>
              <a:spcAft>
                <a:spcPts val="0"/>
              </a:spcAft>
            </a:pPr>
            <a:endParaRPr lang="en-US" altLang="zh-TW" sz="1200" dirty="0" smtClean="0">
              <a:solidFill>
                <a:prstClr val="black"/>
              </a:solidFill>
              <a:latin typeface="微軟正黑體" panose="020B0604030504040204" pitchFamily="34" charset="-120"/>
              <a:ea typeface="微軟正黑體" panose="020B0604030504040204" pitchFamily="34" charset="-120"/>
            </a:endParaRPr>
          </a:p>
          <a:p>
            <a:pPr>
              <a:spcAft>
                <a:spcPts val="0"/>
              </a:spcAft>
            </a:pPr>
            <a:r>
              <a:rPr lang="zh-TW" altLang="en-US" sz="1200" dirty="0" smtClean="0">
                <a:solidFill>
                  <a:prstClr val="black"/>
                </a:solidFill>
                <a:latin typeface="微軟正黑體" panose="020B0604030504040204" pitchFamily="34" charset="-120"/>
                <a:ea typeface="微軟正黑體" panose="020B0604030504040204" pitchFamily="34" charset="-120"/>
              </a:rPr>
              <a:t>紅</a:t>
            </a:r>
            <a:r>
              <a:rPr lang="zh-TW" altLang="en-US" sz="1200" dirty="0" smtClean="0">
                <a:solidFill>
                  <a:prstClr val="black"/>
                </a:solidFill>
                <a:latin typeface="微軟正黑體" panose="020B0604030504040204" pitchFamily="34" charset="-120"/>
                <a:ea typeface="微軟正黑體" panose="020B0604030504040204" pitchFamily="34" charset="-120"/>
              </a:rPr>
              <a:t>點代表這兩組潛在危害百分比沒甚麼關聯性</a:t>
            </a:r>
            <a:endParaRPr lang="en-US" altLang="zh-TW" sz="1200" dirty="0" smtClean="0">
              <a:solidFill>
                <a:prstClr val="black"/>
              </a:solidFill>
              <a:latin typeface="微軟正黑體" panose="020B0604030504040204" pitchFamily="34" charset="-120"/>
              <a:ea typeface="微軟正黑體" panose="020B0604030504040204" pitchFamily="34" charset="-120"/>
            </a:endParaRPr>
          </a:p>
          <a:p>
            <a:pPr>
              <a:spcAft>
                <a:spcPts val="0"/>
              </a:spcAft>
            </a:pPr>
            <a:r>
              <a:rPr lang="en-US" altLang="zh-TW" sz="1200" kern="1200" dirty="0" smtClean="0">
                <a:solidFill>
                  <a:schemeClr val="tx1"/>
                </a:solidFill>
                <a:effectLst/>
                <a:latin typeface="+mn-lt"/>
                <a:ea typeface="+mn-ea"/>
                <a:cs typeface="+mn-cs"/>
              </a:rPr>
              <a:t>Odds Ratios(</a:t>
            </a:r>
            <a:r>
              <a:rPr lang="zh-TW" altLang="en-US" sz="1200" kern="1200" dirty="0" smtClean="0">
                <a:solidFill>
                  <a:schemeClr val="tx1"/>
                </a:solidFill>
                <a:effectLst/>
                <a:latin typeface="+mn-lt"/>
                <a:ea typeface="+mn-ea"/>
                <a:cs typeface="+mn-cs"/>
              </a:rPr>
              <a:t>勝算比</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(22.2/77.8)/(57.1/42.9)</a:t>
            </a:r>
            <a:endParaRPr lang="zh-TW"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9B49-FE34-47F5-9CA4-190B745D6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68806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0"/>
              </a:spcAft>
            </a:pPr>
            <a:r>
              <a:rPr lang="zh-TW" altLang="en-US" sz="1200" dirty="0" smtClean="0">
                <a:solidFill>
                  <a:prstClr val="black"/>
                </a:solidFill>
                <a:latin typeface="微軟正黑體" panose="020B0604030504040204" pitchFamily="34" charset="-120"/>
                <a:ea typeface="微軟正黑體" panose="020B0604030504040204" pitchFamily="34" charset="-120"/>
              </a:rPr>
              <a:t>這張圖是每一個背景要素統計出最大、最小還有平均和標準差的數據</a:t>
            </a:r>
            <a:endParaRPr lang="zh-TW"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9B49-FE34-47F5-9CA4-190B745D6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331202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0"/>
              </a:spcAft>
            </a:pPr>
            <a:endParaRPr lang="zh-TW"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9B49-FE34-47F5-9CA4-190B745D6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922663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smtClean="0">
                <a:latin typeface="微軟正黑體" panose="020B0604030504040204" pitchFamily="34" charset="-120"/>
                <a:ea typeface="微軟正黑體" panose="020B0604030504040204" pitchFamily="34" charset="-120"/>
              </a:rPr>
              <a:t>因為大多數人在年紀很小的時候就通過駕駛考試。</a:t>
            </a:r>
          </a:p>
          <a:p>
            <a:pPr>
              <a:spcAft>
                <a:spcPts val="0"/>
              </a:spcAft>
            </a:pPr>
            <a:endParaRPr lang="zh-TW"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9B49-FE34-47F5-9CA4-190B745D6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560371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0"/>
              </a:spcAft>
            </a:pPr>
            <a:endParaRPr lang="zh-TW"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9B49-FE34-47F5-9CA4-190B745D6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145049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當車輛處於自動駕駛模式，有經驗的駕駛員有可能已經習慣觀看前向道路，所以產生短暫的查看。</a:t>
            </a:r>
          </a:p>
          <a:p>
            <a:pPr>
              <a:spcAft>
                <a:spcPts val="0"/>
              </a:spcAft>
            </a:pPr>
            <a:endParaRPr lang="zh-TW"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9B49-FE34-47F5-9CA4-190B745D6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12768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0"/>
              </a:spcAft>
            </a:pPr>
            <a:r>
              <a:rPr lang="zh-TW" altLang="en-US" sz="1200" dirty="0" smtClean="0">
                <a:solidFill>
                  <a:prstClr val="black"/>
                </a:solidFill>
                <a:latin typeface="微軟正黑體" panose="020B0604030504040204" pitchFamily="34" charset="-120"/>
                <a:ea typeface="微軟正黑體" panose="020B0604030504040204" pitchFamily="34" charset="-120"/>
              </a:rPr>
              <a:t>將有相關的自變數做</a:t>
            </a:r>
            <a:r>
              <a:rPr lang="zh-TW" altLang="en-US" sz="1200" b="0" i="0" kern="1200" dirty="0" smtClean="0">
                <a:solidFill>
                  <a:schemeClr val="tx1"/>
                </a:solidFill>
                <a:effectLst/>
                <a:latin typeface="+mn-lt"/>
                <a:ea typeface="+mn-ea"/>
                <a:cs typeface="+mn-cs"/>
              </a:rPr>
              <a:t>階層性迴歸，判斷每一個變數可以影響</a:t>
            </a:r>
            <a:r>
              <a:rPr lang="zh-TW" altLang="en-US" sz="1200" b="1" i="0" kern="1200" dirty="0" smtClean="0">
                <a:solidFill>
                  <a:schemeClr val="tx1"/>
                </a:solidFill>
                <a:effectLst/>
                <a:latin typeface="+mn-lt"/>
                <a:ea typeface="+mn-ea"/>
                <a:cs typeface="+mn-cs"/>
              </a:rPr>
              <a:t>注視到潛在危險數量比例</a:t>
            </a:r>
            <a:r>
              <a:rPr lang="zh-TW" altLang="en-US" sz="1200" b="0" i="0" kern="1200" dirty="0" smtClean="0">
                <a:solidFill>
                  <a:schemeClr val="tx1"/>
                </a:solidFill>
                <a:effectLst/>
                <a:latin typeface="+mn-lt"/>
                <a:ea typeface="+mn-ea"/>
                <a:cs typeface="+mn-cs"/>
              </a:rPr>
              <a:t>的程度。</a:t>
            </a:r>
            <a:endParaRPr lang="zh-TW"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9B49-FE34-47F5-9CA4-190B745D6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1470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中斷任務的時間 </a:t>
            </a:r>
            <a:r>
              <a:rPr kumimoji="0" lang="en-US" altLang="zh-TW"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ex: </a:t>
            </a:r>
            <a:r>
              <a:rPr kumimoji="0" lang="zh-TW" altLang="en-US"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處於自動駕駛模式的時間越長，駕駛員從事與駕駛無關的任務時間也越長，他們恢復駕駛後，必須花費更多時間來了解道路狀況</a:t>
            </a:r>
            <a:endParaRPr kumimoji="0" lang="en-US" altLang="zh-TW"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TW" altLang="en-US"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中斷任務的複雜</a:t>
            </a:r>
            <a:r>
              <a:rPr kumimoji="0" lang="zh-TW" altLang="en-US"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性 </a:t>
            </a:r>
            <a:r>
              <a:rPr kumimoji="0" lang="en-US" altLang="zh-TW"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ex:</a:t>
            </a:r>
            <a:r>
              <a:rPr kumimoji="0" lang="zh-TW" altLang="en-US"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在自動駕駛模式下，駕駛員從事與駕駛無關任務的複雜性</a:t>
            </a:r>
            <a:endParaRPr kumimoji="0" lang="en-US" altLang="zh-TW"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TW"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TW" altLang="en-US"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中斷後提示的可用性。</a:t>
            </a:r>
            <a:r>
              <a:rPr kumimoji="0" lang="en-US" altLang="zh-TW"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ex:</a:t>
            </a:r>
            <a:r>
              <a:rPr kumimoji="0" lang="zh-TW" altLang="en-US"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像是</a:t>
            </a:r>
            <a:r>
              <a:rPr kumimoji="0" lang="en-US" altLang="zh-TW"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TOR</a:t>
            </a:r>
            <a:r>
              <a:rPr kumimoji="0" lang="zh-TW" altLang="en-US" sz="2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接管請求的道路和交通提醒</a:t>
            </a:r>
          </a:p>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a:t>
            </a:fld>
            <a:endParaRPr lang="zh-TW" altLang="en-US"/>
          </a:p>
        </p:txBody>
      </p:sp>
    </p:spTree>
    <p:extLst>
      <p:ext uri="{BB962C8B-B14F-4D97-AF65-F5344CB8AC3E}">
        <p14:creationId xmlns:p14="http://schemas.microsoft.com/office/powerpoint/2010/main" val="99293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0"/>
              </a:spcAft>
            </a:pPr>
            <a:endParaRPr lang="zh-TW"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9B49-FE34-47F5-9CA4-190B745D6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25162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0"/>
              </a:spcAft>
            </a:pPr>
            <a:endParaRPr lang="zh-TW"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9B49-FE34-47F5-9CA4-190B745D6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252203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smtClean="0">
                <a:solidFill>
                  <a:prstClr val="black"/>
                </a:solidFill>
                <a:latin typeface="微軟正黑體" panose="020B0604030504040204" pitchFamily="34" charset="-120"/>
                <a:ea typeface="微軟正黑體" panose="020B0604030504040204" pitchFamily="34" charset="-120"/>
              </a:rPr>
              <a:t>因為只計算離開遊戲，抬頭觀看前方路面的次數，沒有計算持續時間，也沒有計算最後一次抬頭到</a:t>
            </a:r>
            <a:r>
              <a:rPr lang="en-US" altLang="zh-TW" sz="1200" b="1" dirty="0" smtClean="0">
                <a:solidFill>
                  <a:prstClr val="black"/>
                </a:solidFill>
                <a:latin typeface="微軟正黑體" panose="020B0604030504040204" pitchFamily="34" charset="-120"/>
                <a:ea typeface="微軟正黑體" panose="020B0604030504040204" pitchFamily="34" charset="-120"/>
              </a:rPr>
              <a:t>TOR</a:t>
            </a:r>
            <a:r>
              <a:rPr lang="zh-TW" altLang="en-US" sz="1200" b="1" dirty="0" smtClean="0">
                <a:solidFill>
                  <a:prstClr val="black"/>
                </a:solidFill>
                <a:latin typeface="微軟正黑體" panose="020B0604030504040204" pitchFamily="34" charset="-120"/>
                <a:ea typeface="微軟正黑體" panose="020B0604030504040204" pitchFamily="34" charset="-120"/>
              </a:rPr>
              <a:t>顯示之間的時間有多近</a:t>
            </a:r>
          </a:p>
          <a:p>
            <a:pPr>
              <a:spcAft>
                <a:spcPts val="0"/>
              </a:spcAft>
            </a:pPr>
            <a:endParaRPr lang="zh-TW" altLang="zh-TW" sz="1200"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09B49-FE34-47F5-9CA4-190B745D686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774316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33</a:t>
            </a:fld>
            <a:endParaRPr lang="zh-TW" altLang="en-US"/>
          </a:p>
        </p:txBody>
      </p:sp>
    </p:spTree>
    <p:extLst>
      <p:ext uri="{BB962C8B-B14F-4D97-AF65-F5344CB8AC3E}">
        <p14:creationId xmlns:p14="http://schemas.microsoft.com/office/powerpoint/2010/main" val="3071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1" dirty="0" smtClean="0">
                <a:latin typeface="微軟正黑體" panose="020B0604030504040204" pitchFamily="34" charset="-120"/>
                <a:ea typeface="微軟正黑體" panose="020B0604030504040204" pitchFamily="34" charset="-120"/>
              </a:rPr>
              <a:t>使用汽車模擬器來調查駕駛員是否在接管請求</a:t>
            </a:r>
            <a:r>
              <a:rPr lang="en-US" altLang="zh-TW" sz="1200" b="1" dirty="0" smtClean="0">
                <a:latin typeface="微軟正黑體" panose="020B0604030504040204" pitchFamily="34" charset="-120"/>
                <a:ea typeface="微軟正黑體" panose="020B0604030504040204" pitchFamily="34" charset="-120"/>
              </a:rPr>
              <a:t>(TOR</a:t>
            </a:r>
            <a:r>
              <a:rPr lang="zh-TW" altLang="en-US" sz="1200" b="1" dirty="0" smtClean="0">
                <a:latin typeface="微軟正黑體" panose="020B0604030504040204" pitchFamily="34" charset="-120"/>
                <a:ea typeface="微軟正黑體" panose="020B0604030504040204" pitchFamily="34" charset="-120"/>
              </a:rPr>
              <a:t>）之後，可以立即在道路和交通場景中發現潛在的危害 </a:t>
            </a:r>
            <a:r>
              <a:rPr lang="en-US" altLang="zh-TW"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指可以看到危害前兆的交通狀況</a:t>
            </a:r>
            <a:r>
              <a:rPr lang="en-US" altLang="zh-TW" sz="1200" b="1" dirty="0" smtClean="0">
                <a:latin typeface="微軟正黑體" panose="020B0604030504040204" pitchFamily="34" charset="-120"/>
                <a:ea typeface="微軟正黑體" panose="020B0604030504040204" pitchFamily="34" charset="-120"/>
              </a:rPr>
              <a:t>) </a:t>
            </a:r>
            <a:r>
              <a:rPr lang="zh-TW" altLang="en-US" sz="1200" b="1" dirty="0" smtClean="0">
                <a:latin typeface="微軟正黑體" panose="020B0604030504040204" pitchFamily="34" charset="-120"/>
                <a:ea typeface="微軟正黑體" panose="020B0604030504040204" pitchFamily="34" charset="-120"/>
              </a:rPr>
              <a:t>。</a:t>
            </a:r>
            <a:endParaRPr lang="en-US" altLang="zh-TW" sz="1200" b="1"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4</a:t>
            </a:fld>
            <a:endParaRPr lang="zh-TW" altLang="en-US"/>
          </a:p>
        </p:txBody>
      </p:sp>
    </p:spTree>
    <p:extLst>
      <p:ext uri="{BB962C8B-B14F-4D97-AF65-F5344CB8AC3E}">
        <p14:creationId xmlns:p14="http://schemas.microsoft.com/office/powerpoint/2010/main" val="185775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1" dirty="0" smtClean="0">
                <a:solidFill>
                  <a:prstClr val="black"/>
                </a:solidFill>
                <a:latin typeface="微軟正黑體" panose="020B0604030504040204" pitchFamily="34" charset="-120"/>
                <a:ea typeface="微軟正黑體" panose="020B0604030504040204" pitchFamily="34" charset="-120"/>
              </a:rPr>
              <a:t>(</a:t>
            </a:r>
            <a:r>
              <a:rPr lang="zh-TW" altLang="en-US" sz="1200" b="1" dirty="0" smtClean="0">
                <a:solidFill>
                  <a:prstClr val="black"/>
                </a:solidFill>
                <a:latin typeface="微軟正黑體" panose="020B0604030504040204" pitchFamily="34" charset="-120"/>
                <a:ea typeface="微軟正黑體" panose="020B0604030504040204" pitchFamily="34" charset="-120"/>
              </a:rPr>
              <a:t>第</a:t>
            </a:r>
            <a:r>
              <a:rPr lang="en-US" altLang="zh-TW" sz="1200" b="1" dirty="0" smtClean="0">
                <a:solidFill>
                  <a:prstClr val="black"/>
                </a:solidFill>
                <a:latin typeface="微軟正黑體" panose="020B0604030504040204" pitchFamily="34" charset="-120"/>
                <a:ea typeface="微軟正黑體" panose="020B0604030504040204" pitchFamily="34" charset="-120"/>
              </a:rPr>
              <a:t>1</a:t>
            </a:r>
            <a:r>
              <a:rPr lang="zh-TW" altLang="en-US" sz="1200" b="1" dirty="0" smtClean="0">
                <a:solidFill>
                  <a:prstClr val="black"/>
                </a:solidFill>
                <a:latin typeface="微軟正黑體" panose="020B0604030504040204" pitchFamily="34" charset="-120"/>
                <a:ea typeface="微軟正黑體" panose="020B0604030504040204" pitchFamily="34" charset="-120"/>
              </a:rPr>
              <a:t>點</a:t>
            </a:r>
            <a:r>
              <a:rPr lang="en-US" altLang="zh-TW" sz="1200" b="1" dirty="0" smtClean="0">
                <a:solidFill>
                  <a:prstClr val="black"/>
                </a:solidFill>
                <a:latin typeface="微軟正黑體" panose="020B0604030504040204" pitchFamily="34" charset="-120"/>
                <a:ea typeface="微軟正黑體" panose="020B0604030504040204" pitchFamily="34" charset="-120"/>
              </a:rPr>
              <a:t>)</a:t>
            </a:r>
            <a:r>
              <a:rPr lang="zh-TW" altLang="en-US" sz="1200" b="1" dirty="0" smtClean="0">
                <a:solidFill>
                  <a:prstClr val="black"/>
                </a:solidFill>
                <a:latin typeface="微軟正黑體" panose="020B0604030504040204" pitchFamily="34" charset="-120"/>
                <a:ea typeface="微軟正黑體" panose="020B0604030504040204" pitchFamily="34" charset="-120"/>
              </a:rPr>
              <a:t>在恢復手動駕駛後，重建道路和交通場景的</a:t>
            </a:r>
            <a:r>
              <a:rPr lang="zh-TW" altLang="en-US" sz="1200" b="1" dirty="0" smtClean="0">
                <a:latin typeface="微軟正黑體" panose="020B0604030504040204" pitchFamily="34" charset="-120"/>
                <a:ea typeface="微軟正黑體" panose="020B0604030504040204" pitchFamily="34" charset="-120"/>
              </a:rPr>
              <a:t>狀態</a:t>
            </a:r>
            <a:r>
              <a:rPr lang="zh-TW" altLang="en-US" sz="1200" b="1" dirty="0" smtClean="0">
                <a:solidFill>
                  <a:prstClr val="black"/>
                </a:solidFill>
                <a:latin typeface="微軟正黑體" panose="020B0604030504040204" pitchFamily="34" charset="-120"/>
                <a:ea typeface="微軟正黑體" panose="020B0604030504040204" pitchFamily="34" charset="-120"/>
              </a:rPr>
              <a:t>意識時，所有這些因素都是相關的。</a:t>
            </a:r>
            <a:endParaRPr lang="en-US" altLang="zh-TW" sz="1200" b="1" dirty="0" smtClean="0">
              <a:solidFill>
                <a:prstClr val="black"/>
              </a:solidFill>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b="1"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第</a:t>
            </a:r>
            <a:r>
              <a:rPr lang="en-US" altLang="zh-TW" sz="1200" b="1" dirty="0" smtClean="0">
                <a:latin typeface="微軟正黑體" panose="020B0604030504040204" pitchFamily="34" charset="-120"/>
                <a:ea typeface="微軟正黑體" panose="020B0604030504040204" pitchFamily="34" charset="-120"/>
              </a:rPr>
              <a:t>1</a:t>
            </a:r>
            <a:r>
              <a:rPr lang="zh-TW" altLang="en-US" sz="1200" b="1" dirty="0" smtClean="0">
                <a:latin typeface="微軟正黑體" panose="020B0604030504040204" pitchFamily="34" charset="-120"/>
                <a:ea typeface="微軟正黑體" panose="020B0604030504040204" pitchFamily="34" charset="-120"/>
              </a:rPr>
              <a:t>點</a:t>
            </a:r>
            <a:r>
              <a:rPr lang="en-US" altLang="zh-TW"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例如駕駛員在</a:t>
            </a:r>
            <a:r>
              <a:rPr lang="zh-TW" altLang="en-US" sz="1200" b="1" dirty="0" smtClean="0">
                <a:latin typeface="微軟正黑體" panose="020B0604030504040204" pitchFamily="34" charset="-120"/>
                <a:ea typeface="微軟正黑體" panose="020B0604030504040204" pitchFamily="34" charset="-120"/>
              </a:rPr>
              <a:t>接管請求</a:t>
            </a:r>
            <a:r>
              <a:rPr lang="en-US" altLang="zh-TW" sz="1200" b="1" dirty="0" smtClean="0">
                <a:latin typeface="微軟正黑體" panose="020B0604030504040204" pitchFamily="34" charset="-120"/>
                <a:ea typeface="微軟正黑體" panose="020B0604030504040204" pitchFamily="34" charset="-120"/>
              </a:rPr>
              <a:t>(TOR</a:t>
            </a:r>
            <a:r>
              <a:rPr lang="zh-TW" altLang="en-US" sz="1200" b="1" dirty="0" smtClean="0">
                <a:latin typeface="微軟正黑體" panose="020B0604030504040204" pitchFamily="34" charset="-120"/>
                <a:ea typeface="微軟正黑體" panose="020B0604030504040204" pitchFamily="34" charset="-120"/>
              </a:rPr>
              <a:t>）之後，</a:t>
            </a:r>
            <a:r>
              <a:rPr lang="zh-TW" altLang="en-US" sz="1200" b="1" dirty="0" smtClean="0">
                <a:latin typeface="微軟正黑體" panose="020B0604030504040204" pitchFamily="34" charset="-120"/>
                <a:ea typeface="微軟正黑體" panose="020B0604030504040204" pitchFamily="34" charset="-120"/>
              </a:rPr>
              <a:t>可以發現在</a:t>
            </a:r>
            <a:r>
              <a:rPr lang="zh-TW" altLang="en-US" sz="1200" b="1" dirty="0" smtClean="0">
                <a:latin typeface="微軟正黑體" panose="020B0604030504040204" pitchFamily="34" charset="-120"/>
                <a:ea typeface="微軟正黑體" panose="020B0604030504040204" pitchFamily="34" charset="-120"/>
              </a:rPr>
              <a:t>道路和交通場景中發現潛在的危害 </a:t>
            </a:r>
            <a:r>
              <a:rPr lang="en-US" altLang="zh-TW"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指可以看到危害前兆的交通狀況</a:t>
            </a:r>
            <a:r>
              <a:rPr lang="en-US" altLang="zh-TW" sz="1200" b="1" dirty="0" smtClean="0">
                <a:latin typeface="微軟正黑體" panose="020B0604030504040204" pitchFamily="34" charset="-120"/>
                <a:ea typeface="微軟正黑體" panose="020B0604030504040204" pitchFamily="34" charset="-120"/>
              </a:rPr>
              <a:t>) </a:t>
            </a:r>
            <a:r>
              <a:rPr lang="zh-TW" altLang="en-US" sz="1200" b="1" dirty="0" smtClean="0">
                <a:latin typeface="微軟正黑體" panose="020B0604030504040204" pitchFamily="34" charset="-120"/>
                <a:ea typeface="微軟正黑體" panose="020B0604030504040204" pitchFamily="34" charset="-120"/>
              </a:rPr>
              <a:t>。</a:t>
            </a:r>
            <a:endParaRPr lang="en-US" altLang="zh-TW" sz="1200" b="1"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b="1"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第</a:t>
            </a:r>
            <a:r>
              <a:rPr lang="en-US" altLang="zh-TW" sz="1200" b="1" dirty="0" smtClean="0">
                <a:latin typeface="微軟正黑體" panose="020B0604030504040204" pitchFamily="34" charset="-120"/>
                <a:ea typeface="微軟正黑體" panose="020B0604030504040204" pitchFamily="34" charset="-120"/>
              </a:rPr>
              <a:t>2</a:t>
            </a:r>
            <a:r>
              <a:rPr lang="zh-TW" altLang="en-US" sz="1200" b="1" dirty="0" smtClean="0">
                <a:latin typeface="微軟正黑體" panose="020B0604030504040204" pitchFamily="34" charset="-120"/>
                <a:ea typeface="微軟正黑體" panose="020B0604030504040204" pitchFamily="34" charset="-120"/>
              </a:rPr>
              <a:t>點</a:t>
            </a:r>
            <a:r>
              <a:rPr lang="en-US" altLang="zh-TW"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目標記憶理論就是關注在中斷之前環境中的要素，這些要素將準備來觸發先前的目標和計劃，來進行狀態意識恢復。</a:t>
            </a:r>
            <a:endParaRPr lang="en-US" altLang="zh-TW" sz="1200" b="1"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sz="1200" b="1"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5</a:t>
            </a:fld>
            <a:endParaRPr lang="zh-TW" altLang="en-US"/>
          </a:p>
        </p:txBody>
      </p:sp>
    </p:spTree>
    <p:extLst>
      <p:ext uri="{BB962C8B-B14F-4D97-AF65-F5344CB8AC3E}">
        <p14:creationId xmlns:p14="http://schemas.microsoft.com/office/powerpoint/2010/main" val="45133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6</a:t>
            </a:fld>
            <a:endParaRPr lang="zh-TW" altLang="en-US"/>
          </a:p>
        </p:txBody>
      </p:sp>
    </p:spTree>
    <p:extLst>
      <p:ext uri="{BB962C8B-B14F-4D97-AF65-F5344CB8AC3E}">
        <p14:creationId xmlns:p14="http://schemas.microsoft.com/office/powerpoint/2010/main" val="6251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7</a:t>
            </a:fld>
            <a:endParaRPr lang="zh-TW" altLang="en-US"/>
          </a:p>
        </p:txBody>
      </p:sp>
    </p:spTree>
    <p:extLst>
      <p:ext uri="{BB962C8B-B14F-4D97-AF65-F5344CB8AC3E}">
        <p14:creationId xmlns:p14="http://schemas.microsoft.com/office/powerpoint/2010/main" val="97501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首先，他先作了以下</a:t>
            </a:r>
            <a:r>
              <a:rPr lang="en-US" altLang="zh-TW" dirty="0" smtClean="0"/>
              <a:t>3</a:t>
            </a:r>
            <a:r>
              <a:rPr lang="zh-TW" altLang="en-US" dirty="0" smtClean="0"/>
              <a:t>個假設</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8</a:t>
            </a:fld>
            <a:endParaRPr lang="zh-TW" altLang="en-US"/>
          </a:p>
        </p:txBody>
      </p:sp>
    </p:spTree>
    <p:extLst>
      <p:ext uri="{BB962C8B-B14F-4D97-AF65-F5344CB8AC3E}">
        <p14:creationId xmlns:p14="http://schemas.microsoft.com/office/powerpoint/2010/main" val="238191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SWOV</a:t>
            </a:r>
            <a:r>
              <a:rPr lang="zh-TW" altLang="zh-TW" sz="1200" kern="1200" dirty="0" smtClean="0">
                <a:solidFill>
                  <a:schemeClr val="tx1"/>
                </a:solidFill>
                <a:effectLst/>
                <a:latin typeface="+mn-lt"/>
                <a:ea typeface="+mn-ea"/>
                <a:cs typeface="+mn-cs"/>
              </a:rPr>
              <a:t>是</a:t>
            </a:r>
            <a:r>
              <a:rPr lang="zh-TW" altLang="en-US" sz="1200" b="1" dirty="0" smtClean="0">
                <a:latin typeface="微軟正黑體" panose="020B0604030504040204" pitchFamily="34" charset="-120"/>
                <a:ea typeface="微軟正黑體" panose="020B0604030504040204" pitchFamily="34" charset="-120"/>
              </a:rPr>
              <a:t>荷蘭道路安全研究所</a:t>
            </a:r>
            <a:endParaRPr lang="en-US" altLang="zh-TW" sz="1200" b="1" dirty="0" smtClean="0">
              <a:latin typeface="微軟正黑體" panose="020B0604030504040204" pitchFamily="34" charset="-120"/>
              <a:ea typeface="微軟正黑體" panose="020B0604030504040204" pitchFamily="34" charset="-120"/>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使命是利用科學研究中的知識來促進更安全的道路交通。</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9</a:t>
            </a:fld>
            <a:endParaRPr lang="zh-TW" altLang="en-US"/>
          </a:p>
        </p:txBody>
      </p:sp>
    </p:spTree>
    <p:extLst>
      <p:ext uri="{BB962C8B-B14F-4D97-AF65-F5344CB8AC3E}">
        <p14:creationId xmlns:p14="http://schemas.microsoft.com/office/powerpoint/2010/main" val="932596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1">
        <a:schemeClr val="bg1"/>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2019/10/17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7782634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2019/10/17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416126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2019/10/17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180809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2019/10/17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70743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2019/10/17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404891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2019/10/17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95678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B09BF9-A554-4500-B2DF-9FA5F9B110F8}" type="datetimeFigureOut">
              <a:rPr lang="zh-TW" altLang="en-US" smtClean="0"/>
              <a:t>2019/10/17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64634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B09BF9-A554-4500-B2DF-9FA5F9B110F8}" type="datetimeFigureOut">
              <a:rPr lang="zh-TW" altLang="en-US" smtClean="0"/>
              <a:t>2019/10/17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69649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B09BF9-A554-4500-B2DF-9FA5F9B110F8}" type="datetimeFigureOut">
              <a:rPr lang="zh-TW" altLang="en-US" smtClean="0"/>
              <a:t>2019/10/17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62432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2019/10/17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94335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2019/10/17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332482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09BF9-A554-4500-B2DF-9FA5F9B110F8}" type="datetimeFigureOut">
              <a:rPr lang="zh-TW" altLang="en-US" smtClean="0"/>
              <a:t>2019/10/17</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7017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01683" y="2117558"/>
            <a:ext cx="12096206" cy="1636294"/>
          </a:xfrm>
        </p:spPr>
        <p:txBody>
          <a:bodyPr>
            <a:noAutofit/>
          </a:bodyPr>
          <a:lstStyle/>
          <a:p>
            <a:r>
              <a:rPr lang="en-US" altLang="zh-TW" sz="3600" b="1" dirty="0"/>
              <a:t>Situation awareness increases </a:t>
            </a:r>
            <a:r>
              <a:rPr lang="en-US" altLang="zh-TW" sz="3600" b="1" dirty="0" smtClean="0"/>
              <a:t>when </a:t>
            </a:r>
            <a:r>
              <a:rPr lang="en-US" altLang="zh-TW" sz="3600" b="1" dirty="0"/>
              <a:t>drivers have more time to</a:t>
            </a:r>
            <a:br>
              <a:rPr lang="en-US" altLang="zh-TW" sz="3600" b="1" dirty="0"/>
            </a:br>
            <a:r>
              <a:rPr lang="en-US" altLang="zh-TW" sz="3600" b="1" dirty="0"/>
              <a:t>take over the wheel in a Level 3 automated car</a:t>
            </a:r>
            <a:r>
              <a:rPr lang="en-US" altLang="zh-TW" sz="3600" b="1" dirty="0" smtClean="0"/>
              <a:t>:</a:t>
            </a:r>
            <a:br>
              <a:rPr lang="en-US" altLang="zh-TW" sz="3600" b="1" dirty="0" smtClean="0"/>
            </a:br>
            <a:r>
              <a:rPr lang="en-US" altLang="zh-TW" sz="3600" b="1" dirty="0" smtClean="0"/>
              <a:t> </a:t>
            </a:r>
            <a:r>
              <a:rPr lang="en-US" altLang="zh-TW" sz="3600" b="1" dirty="0"/>
              <a:t>A </a:t>
            </a:r>
            <a:r>
              <a:rPr lang="en-US" altLang="zh-TW" sz="3600" b="1" dirty="0" smtClean="0"/>
              <a:t>simulator</a:t>
            </a:r>
            <a:r>
              <a:rPr lang="zh-TW" altLang="en-US" sz="3600" b="1" dirty="0" smtClean="0"/>
              <a:t> </a:t>
            </a:r>
            <a:r>
              <a:rPr lang="en-US" altLang="zh-TW" sz="3600" b="1" dirty="0" smtClean="0"/>
              <a:t>study</a:t>
            </a:r>
            <a:endParaRPr lang="zh-TW" altLang="en-US" sz="2000" b="1" dirty="0"/>
          </a:p>
        </p:txBody>
      </p:sp>
      <p:sp>
        <p:nvSpPr>
          <p:cNvPr id="4" name="文字方塊 3"/>
          <p:cNvSpPr txBox="1"/>
          <p:nvPr/>
        </p:nvSpPr>
        <p:spPr>
          <a:xfrm>
            <a:off x="8821017" y="5939752"/>
            <a:ext cx="3173506" cy="523220"/>
          </a:xfrm>
          <a:prstGeom prst="rect">
            <a:avLst/>
          </a:prstGeom>
          <a:noFill/>
        </p:spPr>
        <p:txBody>
          <a:bodyPr wrap="square" rtlCol="0">
            <a:spAutoFit/>
          </a:bodyPr>
          <a:lstStyle/>
          <a:p>
            <a:r>
              <a:rPr lang="en-US" altLang="zh-TW" sz="2800" b="1" dirty="0"/>
              <a:t>Reporter</a:t>
            </a:r>
            <a:r>
              <a:rPr lang="zh-TW" altLang="en-US" sz="2800" b="1" dirty="0"/>
              <a:t>：</a:t>
            </a:r>
            <a:r>
              <a:rPr lang="zh-TW" altLang="en-US" sz="2800" b="1" dirty="0">
                <a:latin typeface="微軟正黑體" panose="020B0604030504040204" pitchFamily="34" charset="-120"/>
                <a:ea typeface="微軟正黑體" panose="020B0604030504040204" pitchFamily="34" charset="-120"/>
              </a:rPr>
              <a:t>陳姿璇</a:t>
            </a:r>
          </a:p>
        </p:txBody>
      </p:sp>
    </p:spTree>
    <p:extLst>
      <p:ext uri="{BB962C8B-B14F-4D97-AF65-F5344CB8AC3E}">
        <p14:creationId xmlns:p14="http://schemas.microsoft.com/office/powerpoint/2010/main" val="258308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627017" y="2300826"/>
            <a:ext cx="10105151"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採部分隨機方式分為</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組</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類似年齡排在同一組</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4 s</a:t>
            </a:r>
            <a:r>
              <a:rPr lang="zh-TW" altLang="en-US" sz="2800" b="1" dirty="0">
                <a:latin typeface="微軟正黑體" panose="020B0604030504040204" pitchFamily="34" charset="-120"/>
                <a:ea typeface="微軟正黑體" panose="020B0604030504040204" pitchFamily="34" charset="-120"/>
              </a:rPr>
              <a:t>組和</a:t>
            </a:r>
            <a:r>
              <a:rPr lang="en-US" altLang="zh-TW" sz="2800" b="1" dirty="0">
                <a:latin typeface="微軟正黑體" panose="020B0604030504040204" pitchFamily="34" charset="-120"/>
                <a:ea typeface="微軟正黑體" panose="020B0604030504040204" pitchFamily="34" charset="-120"/>
              </a:rPr>
              <a:t>6 s</a:t>
            </a:r>
            <a:r>
              <a:rPr lang="zh-TW" altLang="en-US" sz="2800" b="1" dirty="0">
                <a:latin typeface="微軟正黑體" panose="020B0604030504040204" pitchFamily="34" charset="-120"/>
                <a:ea typeface="微軟正黑體" panose="020B0604030504040204" pitchFamily="34" charset="-120"/>
              </a:rPr>
              <a:t>組</a:t>
            </a:r>
            <a:endParaRPr lang="en-US" altLang="zh-TW" sz="2800" b="1" dirty="0">
              <a:latin typeface="微軟正黑體" panose="020B0604030504040204" pitchFamily="34" charset="-120"/>
              <a:ea typeface="微軟正黑體" panose="020B0604030504040204" pitchFamily="34" charset="-120"/>
            </a:endParaRPr>
          </a:p>
        </p:txBody>
      </p:sp>
      <p:sp>
        <p:nvSpPr>
          <p:cNvPr id="4" name="矩形 3"/>
          <p:cNvSpPr/>
          <p:nvPr/>
        </p:nvSpPr>
        <p:spPr>
          <a:xfrm>
            <a:off x="627016" y="3382973"/>
            <a:ext cx="11564983" cy="954107"/>
          </a:xfrm>
          <a:prstGeom prst="rect">
            <a:avLst/>
          </a:prstGeom>
        </p:spPr>
        <p:txBody>
          <a:bodyPr wrap="square">
            <a:spAutoFit/>
          </a:bodyPr>
          <a:lstStyle/>
          <a:p>
            <a:pPr marL="457200" indent="-457200">
              <a:buFont typeface="Arial" panose="020B0604020202020204" pitchFamily="34" charset="0"/>
              <a:buChar char="•"/>
            </a:pPr>
            <a:r>
              <a:rPr lang="en-US" altLang="zh-TW" sz="2800" b="1" dirty="0">
                <a:latin typeface="微軟正黑體" panose="020B0604030504040204" pitchFamily="34" charset="-120"/>
                <a:ea typeface="微軟正黑體" panose="020B0604030504040204" pitchFamily="34" charset="-120"/>
              </a:rPr>
              <a:t>4 s</a:t>
            </a:r>
            <a:r>
              <a:rPr lang="zh-TW" altLang="en-US" sz="2800" b="1" dirty="0" smtClean="0">
                <a:latin typeface="微軟正黑體" panose="020B0604030504040204" pitchFamily="34" charset="-120"/>
                <a:ea typeface="微軟正黑體" panose="020B0604030504040204" pitchFamily="34" charset="-120"/>
              </a:rPr>
              <a:t>組：</a:t>
            </a:r>
            <a:r>
              <a:rPr lang="en-US" altLang="zh-TW" sz="2800" b="1" dirty="0" smtClean="0">
                <a:latin typeface="微軟正黑體" panose="020B0604030504040204" pitchFamily="34" charset="-120"/>
                <a:ea typeface="微軟正黑體" panose="020B0604030504040204" pitchFamily="34" charset="-120"/>
              </a:rPr>
              <a:t>21</a:t>
            </a:r>
            <a:r>
              <a:rPr lang="zh-TW" altLang="en-US" sz="2800" b="1" dirty="0">
                <a:latin typeface="微軟正黑體" panose="020B0604030504040204" pitchFamily="34" charset="-120"/>
                <a:ea typeface="微軟正黑體" panose="020B0604030504040204" pitchFamily="34" charset="-120"/>
              </a:rPr>
              <a:t>位參與者</a:t>
            </a:r>
            <a:r>
              <a:rPr lang="zh-TW" altLang="en-US" sz="2800" b="1" dirty="0" smtClean="0">
                <a:latin typeface="微軟正黑體" panose="020B0604030504040204" pitchFamily="34" charset="-120"/>
                <a:ea typeface="微軟正黑體" panose="020B0604030504040204" pitchFamily="34" charset="-120"/>
              </a:rPr>
              <a:t>組成</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rPr>
              <a:t>男性佔</a:t>
            </a:r>
            <a:r>
              <a:rPr lang="en-US" altLang="zh-TW" sz="2800" b="1" dirty="0">
                <a:latin typeface="微軟正黑體" panose="020B0604030504040204" pitchFamily="34" charset="-120"/>
                <a:ea typeface="微軟正黑體" panose="020B0604030504040204" pitchFamily="34" charset="-120"/>
              </a:rPr>
              <a:t>86</a:t>
            </a:r>
            <a:r>
              <a:rPr lang="zh-TW" altLang="en-US" sz="2800" b="1" dirty="0" smtClean="0">
                <a:latin typeface="微軟正黑體" panose="020B0604030504040204" pitchFamily="34" charset="-120"/>
                <a:ea typeface="微軟正黑體" panose="020B0604030504040204" pitchFamily="34" charset="-120"/>
              </a:rPr>
              <a:t>％，平均</a:t>
            </a:r>
            <a:r>
              <a:rPr lang="zh-TW" altLang="en-US" sz="2800" b="1" dirty="0">
                <a:latin typeface="微軟正黑體" panose="020B0604030504040204" pitchFamily="34" charset="-120"/>
                <a:ea typeface="微軟正黑體" panose="020B0604030504040204" pitchFamily="34" charset="-120"/>
              </a:rPr>
              <a:t>年齡</a:t>
            </a:r>
            <a:r>
              <a:rPr lang="en-US" altLang="zh-TW" sz="2800" b="1" dirty="0">
                <a:latin typeface="微軟正黑體" panose="020B0604030504040204" pitchFamily="34" charset="-120"/>
                <a:ea typeface="微軟正黑體" panose="020B0604030504040204" pitchFamily="34" charset="-120"/>
              </a:rPr>
              <a:t>= 47.7</a:t>
            </a:r>
            <a:r>
              <a:rPr lang="zh-TW" altLang="en-US" sz="2800" b="1" dirty="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SD = 12.2</a:t>
            </a:r>
            <a:r>
              <a:rPr lang="zh-TW" altLang="en-US" sz="2800" b="1" dirty="0">
                <a:latin typeface="微軟正黑體" panose="020B0604030504040204" pitchFamily="34" charset="-120"/>
                <a:ea typeface="微軟正黑體" panose="020B0604030504040204" pitchFamily="34" charset="-120"/>
              </a:rPr>
              <a:t>））</a:t>
            </a:r>
          </a:p>
        </p:txBody>
      </p:sp>
      <p:sp>
        <p:nvSpPr>
          <p:cNvPr id="5" name="矩形 4"/>
          <p:cNvSpPr/>
          <p:nvPr/>
        </p:nvSpPr>
        <p:spPr>
          <a:xfrm>
            <a:off x="627017" y="4814319"/>
            <a:ext cx="11564983" cy="954107"/>
          </a:xfrm>
          <a:prstGeom prst="rect">
            <a:avLst/>
          </a:prstGeom>
        </p:spPr>
        <p:txBody>
          <a:bodyPr wrap="square">
            <a:spAutoFit/>
          </a:bodyPr>
          <a:lstStyle/>
          <a:p>
            <a:pPr marL="457200" indent="-457200">
              <a:buFont typeface="Arial" panose="020B0604020202020204" pitchFamily="34" charset="0"/>
              <a:buChar char="•"/>
            </a:pPr>
            <a:r>
              <a:rPr lang="en-US" altLang="zh-TW" sz="2800" b="1" dirty="0">
                <a:latin typeface="微軟正黑體" panose="020B0604030504040204" pitchFamily="34" charset="-120"/>
                <a:ea typeface="微軟正黑體" panose="020B0604030504040204" pitchFamily="34" charset="-120"/>
              </a:rPr>
              <a:t>6 s</a:t>
            </a:r>
            <a:r>
              <a:rPr lang="zh-TW" altLang="en-US" sz="2800" b="1" dirty="0" smtClean="0">
                <a:latin typeface="微軟正黑體" panose="020B0604030504040204" pitchFamily="34" charset="-120"/>
                <a:ea typeface="微軟正黑體" panose="020B0604030504040204" pitchFamily="34" charset="-120"/>
              </a:rPr>
              <a:t>組：</a:t>
            </a:r>
            <a:r>
              <a:rPr lang="en-US" altLang="zh-TW" sz="2800" b="1" dirty="0" smtClean="0">
                <a:latin typeface="微軟正黑體" panose="020B0604030504040204" pitchFamily="34" charset="-120"/>
                <a:ea typeface="微軟正黑體" panose="020B0604030504040204" pitchFamily="34" charset="-120"/>
              </a:rPr>
              <a:t>22</a:t>
            </a:r>
            <a:r>
              <a:rPr lang="zh-TW" altLang="en-US" sz="2800" b="1" dirty="0">
                <a:latin typeface="微軟正黑體" panose="020B0604030504040204" pitchFamily="34" charset="-120"/>
                <a:ea typeface="微軟正黑體" panose="020B0604030504040204" pitchFamily="34" charset="-120"/>
              </a:rPr>
              <a:t>名參與者</a:t>
            </a:r>
            <a:r>
              <a:rPr lang="zh-TW" altLang="en-US" sz="2800" b="1" dirty="0" smtClean="0">
                <a:latin typeface="微軟正黑體" panose="020B0604030504040204" pitchFamily="34" charset="-120"/>
                <a:ea typeface="微軟正黑體" panose="020B0604030504040204" pitchFamily="34" charset="-120"/>
              </a:rPr>
              <a:t>組成</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rPr>
              <a:t>男性佔</a:t>
            </a:r>
            <a:r>
              <a:rPr lang="en-US" altLang="zh-TW" sz="2800" b="1" dirty="0">
                <a:latin typeface="微軟正黑體" panose="020B0604030504040204" pitchFamily="34" charset="-120"/>
                <a:ea typeface="微軟正黑體" panose="020B0604030504040204" pitchFamily="34" charset="-120"/>
              </a:rPr>
              <a:t>77</a:t>
            </a:r>
            <a:r>
              <a:rPr lang="zh-TW" altLang="en-US" sz="2800" b="1" dirty="0" smtClean="0">
                <a:latin typeface="微軟正黑體" panose="020B0604030504040204" pitchFamily="34" charset="-120"/>
                <a:ea typeface="微軟正黑體" panose="020B0604030504040204" pitchFamily="34" charset="-120"/>
              </a:rPr>
              <a:t>％，平均</a:t>
            </a:r>
            <a:r>
              <a:rPr lang="zh-TW" altLang="en-US" sz="2800" b="1" dirty="0">
                <a:latin typeface="微軟正黑體" panose="020B0604030504040204" pitchFamily="34" charset="-120"/>
                <a:ea typeface="微軟正黑體" panose="020B0604030504040204" pitchFamily="34" charset="-120"/>
              </a:rPr>
              <a:t>年齡</a:t>
            </a:r>
            <a:r>
              <a:rPr lang="en-US" altLang="zh-TW" sz="2800" b="1" dirty="0">
                <a:latin typeface="微軟正黑體" panose="020B0604030504040204" pitchFamily="34" charset="-120"/>
                <a:ea typeface="微軟正黑體" panose="020B0604030504040204" pitchFamily="34" charset="-120"/>
              </a:rPr>
              <a:t>= 40.8</a:t>
            </a:r>
            <a:r>
              <a:rPr lang="zh-TW" altLang="en-US" sz="2800" b="1" dirty="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SD  = 8.6</a:t>
            </a:r>
            <a:r>
              <a:rPr lang="zh-TW" altLang="en-US" sz="28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742894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425049" y="1740002"/>
            <a:ext cx="11212059"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汽車模擬器</a:t>
            </a:r>
            <a:r>
              <a:rPr lang="zh-TW" altLang="en-US" sz="2800" b="1" dirty="0">
                <a:latin typeface="微軟正黑體" panose="020B0604030504040204" pitchFamily="34" charset="-120"/>
                <a:ea typeface="微軟正黑體" panose="020B0604030504040204" pitchFamily="34" charset="-120"/>
              </a:rPr>
              <a:t>測試場景大約需要</a:t>
            </a:r>
            <a:r>
              <a:rPr lang="en-US" altLang="zh-TW" sz="2800" b="1" dirty="0">
                <a:latin typeface="微軟正黑體" panose="020B0604030504040204" pitchFamily="34" charset="-120"/>
                <a:ea typeface="微軟正黑體" panose="020B0604030504040204" pitchFamily="34" charset="-120"/>
              </a:rPr>
              <a:t>45</a:t>
            </a:r>
            <a:r>
              <a:rPr lang="zh-TW" altLang="en-US" sz="2800" b="1" dirty="0" smtClean="0">
                <a:latin typeface="微軟正黑體" panose="020B0604030504040204" pitchFamily="34" charset="-120"/>
                <a:ea typeface="微軟正黑體" panose="020B0604030504040204" pitchFamily="34" charset="-120"/>
              </a:rPr>
              <a:t>分鐘</a:t>
            </a:r>
            <a:r>
              <a:rPr lang="zh-TW" altLang="en-US" sz="2800" b="1" dirty="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包括高速公路、城市</a:t>
            </a:r>
            <a:r>
              <a:rPr lang="zh-TW" altLang="en-US" sz="2800" b="1" dirty="0">
                <a:latin typeface="微軟正黑體" panose="020B0604030504040204" pitchFamily="34" charset="-120"/>
                <a:ea typeface="微軟正黑體" panose="020B0604030504040204" pitchFamily="34" charset="-120"/>
              </a:rPr>
              <a:t>道路和鄉村道路。</a:t>
            </a:r>
            <a:endParaRPr lang="en-US" altLang="zh-TW" sz="2800" b="1" dirty="0">
              <a:latin typeface="微軟正黑體" panose="020B0604030504040204" pitchFamily="34" charset="-120"/>
              <a:ea typeface="微軟正黑體" panose="020B0604030504040204" pitchFamily="34" charset="-120"/>
            </a:endParaRPr>
          </a:p>
        </p:txBody>
      </p:sp>
      <p:sp>
        <p:nvSpPr>
          <p:cNvPr id="4" name="矩形 3"/>
          <p:cNvSpPr/>
          <p:nvPr/>
        </p:nvSpPr>
        <p:spPr>
          <a:xfrm>
            <a:off x="425048" y="3233569"/>
            <a:ext cx="11212058"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整個測試過程中均以自動駕駛模式行駛，除了</a:t>
            </a:r>
            <a:r>
              <a:rPr lang="en-US" altLang="zh-TW" sz="2800" b="1" dirty="0">
                <a:latin typeface="微軟正黑體" panose="020B0604030504040204" pitchFamily="34" charset="-120"/>
                <a:ea typeface="微軟正黑體" panose="020B0604030504040204" pitchFamily="34" charset="-120"/>
              </a:rPr>
              <a:t>8</a:t>
            </a:r>
            <a:r>
              <a:rPr lang="zh-TW" altLang="en-US" sz="2800" b="1" dirty="0">
                <a:latin typeface="微軟正黑體" panose="020B0604030504040204" pitchFamily="34" charset="-120"/>
                <a:ea typeface="微軟正黑體" panose="020B0604030504040204" pitchFamily="34" charset="-120"/>
              </a:rPr>
              <a:t>個潛在危險，在那當下會提示</a:t>
            </a:r>
            <a:r>
              <a:rPr lang="en-US" altLang="zh-TW" sz="2800" b="1" dirty="0">
                <a:latin typeface="微軟正黑體" panose="020B0604030504040204" pitchFamily="34" charset="-120"/>
                <a:ea typeface="微軟正黑體" panose="020B0604030504040204" pitchFamily="34" charset="-120"/>
              </a:rPr>
              <a:t>TOR</a:t>
            </a:r>
            <a:r>
              <a:rPr lang="zh-TW" altLang="en-US" sz="2800" b="1" dirty="0">
                <a:latin typeface="微軟正黑體" panose="020B0604030504040204" pitchFamily="34" charset="-120"/>
                <a:ea typeface="微軟正黑體" panose="020B0604030504040204" pitchFamily="34" charset="-120"/>
              </a:rPr>
              <a:t>，參與者必須在</a:t>
            </a:r>
            <a:r>
              <a:rPr lang="en-US" altLang="zh-TW" sz="2800" b="1" dirty="0">
                <a:latin typeface="微軟正黑體" panose="020B0604030504040204" pitchFamily="34" charset="-120"/>
                <a:ea typeface="微軟正黑體" panose="020B0604030504040204" pitchFamily="34" charset="-120"/>
              </a:rPr>
              <a:t>4</a:t>
            </a:r>
            <a:r>
              <a:rPr lang="zh-TW" altLang="en-US" sz="2800" b="1" dirty="0">
                <a:latin typeface="微軟正黑體" panose="020B0604030504040204" pitchFamily="34" charset="-120"/>
                <a:ea typeface="微軟正黑體" panose="020B0604030504040204" pitchFamily="34" charset="-120"/>
              </a:rPr>
              <a:t>秒或</a:t>
            </a:r>
            <a:r>
              <a:rPr lang="en-US" altLang="zh-TW" sz="2800" b="1" dirty="0">
                <a:latin typeface="微軟正黑體" panose="020B0604030504040204" pitchFamily="34" charset="-120"/>
                <a:ea typeface="微軟正黑體" panose="020B0604030504040204" pitchFamily="34" charset="-120"/>
              </a:rPr>
              <a:t>6</a:t>
            </a:r>
            <a:r>
              <a:rPr lang="zh-TW" altLang="en-US" sz="2800" b="1" dirty="0">
                <a:latin typeface="微軟正黑體" panose="020B0604030504040204" pitchFamily="34" charset="-120"/>
                <a:ea typeface="微軟正黑體" panose="020B0604030504040204" pitchFamily="34" charset="-120"/>
              </a:rPr>
              <a:t>秒內恢復手動駕駛</a:t>
            </a:r>
          </a:p>
        </p:txBody>
      </p:sp>
      <p:sp>
        <p:nvSpPr>
          <p:cNvPr id="18" name="矩形 17"/>
          <p:cNvSpPr/>
          <p:nvPr/>
        </p:nvSpPr>
        <p:spPr>
          <a:xfrm>
            <a:off x="425048" y="4727136"/>
            <a:ext cx="11212058" cy="523220"/>
          </a:xfrm>
          <a:prstGeom prst="rect">
            <a:avLst/>
          </a:prstGeom>
        </p:spPr>
        <p:txBody>
          <a:bodyPr wrap="square">
            <a:spAutoFit/>
          </a:bodyPr>
          <a:lstStyle/>
          <a:p>
            <a:pPr marL="457200" indent="-457200">
              <a:buFont typeface="Arial" panose="020B0604020202020204" pitchFamily="34" charset="0"/>
              <a:buChar char="•"/>
            </a:pPr>
            <a:r>
              <a:rPr lang="en-US" altLang="zh-TW" sz="2800" b="1" dirty="0">
                <a:latin typeface="微軟正黑體" panose="020B0604030504040204" pitchFamily="34" charset="-120"/>
                <a:ea typeface="微軟正黑體" panose="020B0604030504040204" pitchFamily="34" charset="-120"/>
              </a:rPr>
              <a:t>8</a:t>
            </a:r>
            <a:r>
              <a:rPr lang="zh-TW" altLang="en-US" sz="2800" b="1" dirty="0">
                <a:latin typeface="微軟正黑體" panose="020B0604030504040204" pitchFamily="34" charset="-120"/>
                <a:ea typeface="微軟正黑體" panose="020B0604030504040204" pitchFamily="34" charset="-120"/>
              </a:rPr>
              <a:t>個潛在危險的時間視窗長度不完全</a:t>
            </a:r>
            <a:r>
              <a:rPr lang="zh-TW" altLang="en-US" sz="2800" b="1" dirty="0" smtClean="0">
                <a:latin typeface="微軟正黑體" panose="020B0604030504040204" pitchFamily="34" charset="-120"/>
                <a:ea typeface="微軟正黑體" panose="020B0604030504040204" pitchFamily="34" charset="-120"/>
              </a:rPr>
              <a:t>相同，範圍</a:t>
            </a:r>
            <a:r>
              <a:rPr lang="zh-TW" altLang="en-US" sz="2800" b="1" dirty="0">
                <a:latin typeface="微軟正黑體" panose="020B0604030504040204" pitchFamily="34" charset="-120"/>
                <a:ea typeface="微軟正黑體" panose="020B0604030504040204" pitchFamily="34" charset="-120"/>
              </a:rPr>
              <a:t>從</a:t>
            </a:r>
            <a:r>
              <a:rPr lang="en-US" altLang="zh-TW" sz="2800" b="1" dirty="0" smtClean="0">
                <a:latin typeface="微軟正黑體" panose="020B0604030504040204" pitchFamily="34" charset="-120"/>
                <a:ea typeface="微軟正黑體" panose="020B0604030504040204" pitchFamily="34" charset="-120"/>
              </a:rPr>
              <a:t>2.5s ~ 4 s</a:t>
            </a:r>
            <a:endParaRPr lang="zh-TW" altLang="en-US" sz="2800" b="1" dirty="0">
              <a:latin typeface="微軟正黑體" panose="020B0604030504040204" pitchFamily="34" charset="-120"/>
              <a:ea typeface="微軟正黑體" panose="020B0604030504040204" pitchFamily="34" charset="-120"/>
            </a:endParaRPr>
          </a:p>
        </p:txBody>
      </p:sp>
      <p:sp>
        <p:nvSpPr>
          <p:cNvPr id="19" name="矩形 18"/>
          <p:cNvSpPr/>
          <p:nvPr/>
        </p:nvSpPr>
        <p:spPr>
          <a:xfrm>
            <a:off x="425048" y="5789816"/>
            <a:ext cx="11212058"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有些潛在危險的時間視窗</a:t>
            </a:r>
            <a:r>
              <a:rPr lang="zh-TW" altLang="en-US" sz="2800" b="1" dirty="0" smtClean="0">
                <a:latin typeface="微軟正黑體" panose="020B0604030504040204" pitchFamily="34" charset="-120"/>
                <a:ea typeface="微軟正黑體" panose="020B0604030504040204" pitchFamily="34" charset="-120"/>
              </a:rPr>
              <a:t>與</a:t>
            </a:r>
            <a:r>
              <a:rPr lang="zh-TW" altLang="en-US" sz="2800" b="1" dirty="0">
                <a:latin typeface="微軟正黑體" panose="020B0604030504040204" pitchFamily="34" charset="-120"/>
                <a:ea typeface="微軟正黑體" panose="020B0604030504040204" pitchFamily="34" charset="-120"/>
              </a:rPr>
              <a:t>轉換控制期</a:t>
            </a:r>
            <a:r>
              <a:rPr lang="zh-TW" altLang="en-US" sz="2800" b="1" dirty="0" smtClean="0">
                <a:latin typeface="微軟正黑體" panose="020B0604030504040204" pitchFamily="34" charset="-120"/>
                <a:ea typeface="微軟正黑體" panose="020B0604030504040204" pitchFamily="34" charset="-120"/>
              </a:rPr>
              <a:t>同時</a:t>
            </a:r>
            <a:r>
              <a:rPr lang="zh-TW" altLang="en-US" sz="2800" b="1" dirty="0">
                <a:latin typeface="微軟正黑體" panose="020B0604030504040204" pitchFamily="34" charset="-120"/>
                <a:ea typeface="微軟正黑體" panose="020B0604030504040204" pitchFamily="34" charset="-120"/>
              </a:rPr>
              <a:t>發生</a:t>
            </a:r>
          </a:p>
        </p:txBody>
      </p:sp>
      <p:pic>
        <p:nvPicPr>
          <p:cNvPr id="20" name="圖片 19"/>
          <p:cNvPicPr/>
          <p:nvPr/>
        </p:nvPicPr>
        <p:blipFill>
          <a:blip r:embed="rId3"/>
          <a:stretch>
            <a:fillRect/>
          </a:stretch>
        </p:blipFill>
        <p:spPr>
          <a:xfrm>
            <a:off x="2470417" y="1932160"/>
            <a:ext cx="7121319" cy="4057967"/>
          </a:xfrm>
          <a:prstGeom prst="rect">
            <a:avLst/>
          </a:prstGeom>
        </p:spPr>
      </p:pic>
    </p:spTree>
    <p:extLst>
      <p:ext uri="{BB962C8B-B14F-4D97-AF65-F5344CB8AC3E}">
        <p14:creationId xmlns:p14="http://schemas.microsoft.com/office/powerpoint/2010/main" val="128564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4" name="矩形 3"/>
          <p:cNvSpPr/>
          <p:nvPr/>
        </p:nvSpPr>
        <p:spPr>
          <a:xfrm>
            <a:off x="233307" y="1422357"/>
            <a:ext cx="11564983"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可見的道路使用者可能表現出的危險</a:t>
            </a:r>
            <a:r>
              <a:rPr lang="zh-TW" altLang="en-US" sz="2800" b="1" dirty="0" smtClean="0">
                <a:latin typeface="微軟正黑體" panose="020B0604030504040204" pitchFamily="34" charset="-120"/>
                <a:ea typeface="微軟正黑體" panose="020B0604030504040204" pitchFamily="34" charset="-120"/>
              </a:rPr>
              <a:t>行為</a:t>
            </a:r>
            <a:endParaRPr lang="zh-TW" altLang="en-US" sz="2800" b="1"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3"/>
          <a:stretch>
            <a:fillRect/>
          </a:stretch>
        </p:blipFill>
        <p:spPr>
          <a:xfrm>
            <a:off x="2236274" y="2317124"/>
            <a:ext cx="3094264" cy="1747686"/>
          </a:xfrm>
          <a:prstGeom prst="rect">
            <a:avLst/>
          </a:prstGeom>
        </p:spPr>
      </p:pic>
      <p:pic>
        <p:nvPicPr>
          <p:cNvPr id="3" name="圖片 2"/>
          <p:cNvPicPr>
            <a:picLocks noChangeAspect="1"/>
          </p:cNvPicPr>
          <p:nvPr/>
        </p:nvPicPr>
        <p:blipFill>
          <a:blip r:embed="rId4"/>
          <a:stretch>
            <a:fillRect/>
          </a:stretch>
        </p:blipFill>
        <p:spPr>
          <a:xfrm>
            <a:off x="6367497" y="2019498"/>
            <a:ext cx="4121658" cy="2342938"/>
          </a:xfrm>
          <a:prstGeom prst="rect">
            <a:avLst/>
          </a:prstGeom>
        </p:spPr>
      </p:pic>
      <p:pic>
        <p:nvPicPr>
          <p:cNvPr id="7" name="圖片 6"/>
          <p:cNvPicPr>
            <a:picLocks noChangeAspect="1"/>
          </p:cNvPicPr>
          <p:nvPr/>
        </p:nvPicPr>
        <p:blipFill>
          <a:blip r:embed="rId5"/>
          <a:stretch>
            <a:fillRect/>
          </a:stretch>
        </p:blipFill>
        <p:spPr>
          <a:xfrm>
            <a:off x="6460880" y="4526986"/>
            <a:ext cx="4083407" cy="2323812"/>
          </a:xfrm>
          <a:prstGeom prst="rect">
            <a:avLst/>
          </a:prstGeom>
        </p:spPr>
      </p:pic>
      <p:pic>
        <p:nvPicPr>
          <p:cNvPr id="18" name="圖片 17"/>
          <p:cNvPicPr>
            <a:picLocks noChangeAspect="1"/>
          </p:cNvPicPr>
          <p:nvPr/>
        </p:nvPicPr>
        <p:blipFill>
          <a:blip r:embed="rId3"/>
          <a:stretch>
            <a:fillRect/>
          </a:stretch>
        </p:blipFill>
        <p:spPr>
          <a:xfrm>
            <a:off x="1855888" y="2024279"/>
            <a:ext cx="4131223" cy="2333376"/>
          </a:xfrm>
          <a:prstGeom prst="rect">
            <a:avLst/>
          </a:prstGeom>
        </p:spPr>
      </p:pic>
      <p:pic>
        <p:nvPicPr>
          <p:cNvPr id="19" name="圖片 18"/>
          <p:cNvPicPr>
            <a:picLocks noChangeAspect="1"/>
          </p:cNvPicPr>
          <p:nvPr/>
        </p:nvPicPr>
        <p:blipFill>
          <a:blip r:embed="rId6"/>
          <a:stretch>
            <a:fillRect/>
          </a:stretch>
        </p:blipFill>
        <p:spPr>
          <a:xfrm>
            <a:off x="1855888" y="4505498"/>
            <a:ext cx="4159911" cy="2352502"/>
          </a:xfrm>
          <a:prstGeom prst="rect">
            <a:avLst/>
          </a:prstGeom>
        </p:spPr>
      </p:pic>
    </p:spTree>
    <p:extLst>
      <p:ext uri="{BB962C8B-B14F-4D97-AF65-F5344CB8AC3E}">
        <p14:creationId xmlns:p14="http://schemas.microsoft.com/office/powerpoint/2010/main" val="51925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205945" y="1619965"/>
            <a:ext cx="11564983"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視線被遮擋的道路</a:t>
            </a:r>
            <a:r>
              <a:rPr lang="zh-TW" altLang="en-US" sz="2800" b="1" dirty="0" smtClean="0">
                <a:latin typeface="微軟正黑體" panose="020B0604030504040204" pitchFamily="34" charset="-120"/>
                <a:ea typeface="微軟正黑體" panose="020B0604030504040204" pitchFamily="34" charset="-120"/>
              </a:rPr>
              <a:t>使用者</a:t>
            </a:r>
            <a:endParaRPr lang="zh-TW" altLang="en-US" sz="2800" b="1"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3"/>
          <a:stretch>
            <a:fillRect/>
          </a:stretch>
        </p:blipFill>
        <p:spPr>
          <a:xfrm>
            <a:off x="1569620" y="2143185"/>
            <a:ext cx="4095750" cy="2314575"/>
          </a:xfrm>
          <a:prstGeom prst="rect">
            <a:avLst/>
          </a:prstGeom>
        </p:spPr>
      </p:pic>
      <p:pic>
        <p:nvPicPr>
          <p:cNvPr id="6" name="圖片 5"/>
          <p:cNvPicPr>
            <a:picLocks noChangeAspect="1"/>
          </p:cNvPicPr>
          <p:nvPr/>
        </p:nvPicPr>
        <p:blipFill>
          <a:blip r:embed="rId4"/>
          <a:stretch>
            <a:fillRect/>
          </a:stretch>
        </p:blipFill>
        <p:spPr>
          <a:xfrm>
            <a:off x="6021305" y="2143185"/>
            <a:ext cx="4095750" cy="2352675"/>
          </a:xfrm>
          <a:prstGeom prst="rect">
            <a:avLst/>
          </a:prstGeom>
        </p:spPr>
      </p:pic>
      <p:pic>
        <p:nvPicPr>
          <p:cNvPr id="7" name="圖片 6"/>
          <p:cNvPicPr>
            <a:picLocks noChangeAspect="1"/>
          </p:cNvPicPr>
          <p:nvPr/>
        </p:nvPicPr>
        <p:blipFill>
          <a:blip r:embed="rId5"/>
          <a:stretch>
            <a:fillRect/>
          </a:stretch>
        </p:blipFill>
        <p:spPr>
          <a:xfrm>
            <a:off x="1569620" y="4457760"/>
            <a:ext cx="4086225" cy="2324100"/>
          </a:xfrm>
          <a:prstGeom prst="rect">
            <a:avLst/>
          </a:prstGeom>
        </p:spPr>
      </p:pic>
      <p:pic>
        <p:nvPicPr>
          <p:cNvPr id="8" name="圖片 7"/>
          <p:cNvPicPr>
            <a:picLocks noChangeAspect="1"/>
          </p:cNvPicPr>
          <p:nvPr/>
        </p:nvPicPr>
        <p:blipFill>
          <a:blip r:embed="rId6"/>
          <a:stretch>
            <a:fillRect/>
          </a:stretch>
        </p:blipFill>
        <p:spPr>
          <a:xfrm>
            <a:off x="6021305" y="4424737"/>
            <a:ext cx="4095750" cy="2333625"/>
          </a:xfrm>
          <a:prstGeom prst="rect">
            <a:avLst/>
          </a:prstGeom>
        </p:spPr>
      </p:pic>
    </p:spTree>
    <p:extLst>
      <p:ext uri="{BB962C8B-B14F-4D97-AF65-F5344CB8AC3E}">
        <p14:creationId xmlns:p14="http://schemas.microsoft.com/office/powerpoint/2010/main" val="1012064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257000" y="1678980"/>
            <a:ext cx="2716461" cy="802868"/>
            <a:chOff x="257000" y="1678980"/>
            <a:chExt cx="2716461" cy="802868"/>
          </a:xfrm>
        </p:grpSpPr>
        <p:sp>
          <p:nvSpPr>
            <p:cNvPr id="5" name="矩形 4"/>
            <p:cNvSpPr/>
            <p:nvPr/>
          </p:nvSpPr>
          <p:spPr>
            <a:xfrm>
              <a:off x="366552" y="1785024"/>
              <a:ext cx="2606909" cy="523220"/>
            </a:xfrm>
            <a:prstGeom prst="rect">
              <a:avLst/>
            </a:prstGeom>
          </p:spPr>
          <p:txBody>
            <a:bodyPr wrap="square">
              <a:spAutoFit/>
            </a:bodyPr>
            <a:lstStyle/>
            <a:p>
              <a:r>
                <a:rPr lang="zh-TW" altLang="en-US" sz="2800" b="1" dirty="0" smtClean="0">
                  <a:latin typeface="微軟正黑體" panose="020B0604030504040204" pitchFamily="34" charset="-120"/>
                  <a:ea typeface="微軟正黑體" panose="020B0604030504040204" pitchFamily="34" charset="-120"/>
                </a:rPr>
                <a:t>接管請求</a:t>
              </a:r>
              <a:r>
                <a:rPr lang="en-US" altLang="zh-TW" sz="2800" b="1" dirty="0" smtClean="0">
                  <a:latin typeface="微軟正黑體" panose="020B0604030504040204" pitchFamily="34" charset="-120"/>
                  <a:ea typeface="微軟正黑體" panose="020B0604030504040204" pitchFamily="34" charset="-120"/>
                </a:rPr>
                <a:t>(TOR)</a:t>
              </a:r>
            </a:p>
          </p:txBody>
        </p:sp>
        <p:sp>
          <p:nvSpPr>
            <p:cNvPr id="2" name="圓角矩形 1"/>
            <p:cNvSpPr/>
            <p:nvPr/>
          </p:nvSpPr>
          <p:spPr>
            <a:xfrm>
              <a:off x="257000" y="1678980"/>
              <a:ext cx="2716461" cy="802868"/>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矩形 10"/>
          <p:cNvSpPr/>
          <p:nvPr/>
        </p:nvSpPr>
        <p:spPr>
          <a:xfrm>
            <a:off x="543014" y="2575506"/>
            <a:ext cx="11212058"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在儀表板右側的顯示屏上以</a:t>
            </a:r>
            <a:r>
              <a:rPr lang="zh-TW" altLang="en-US" sz="2800" b="1" dirty="0">
                <a:solidFill>
                  <a:srgbClr val="FF0000"/>
                </a:solidFill>
                <a:latin typeface="微軟正黑體" panose="020B0604030504040204" pitchFamily="34" charset="-120"/>
                <a:ea typeface="微軟正黑體" panose="020B0604030504040204" pitchFamily="34" charset="-120"/>
              </a:rPr>
              <a:t>紅色</a:t>
            </a:r>
            <a:r>
              <a:rPr lang="zh-TW" altLang="en-US" sz="2800" b="1" dirty="0" smtClean="0">
                <a:latin typeface="微軟正黑體" panose="020B0604030504040204" pitchFamily="34" charset="-120"/>
                <a:ea typeface="微軟正黑體" panose="020B0604030504040204" pitchFamily="34" charset="-120"/>
              </a:rPr>
              <a:t>顯示，並發出聲響</a:t>
            </a:r>
            <a:endParaRPr lang="zh-TW" altLang="en-US" sz="2800" b="1" dirty="0">
              <a:latin typeface="微軟正黑體" panose="020B0604030504040204" pitchFamily="34" charset="-120"/>
              <a:ea typeface="微軟正黑體" panose="020B0604030504040204" pitchFamily="34" charset="-120"/>
            </a:endParaRPr>
          </a:p>
        </p:txBody>
      </p:sp>
      <p:sp>
        <p:nvSpPr>
          <p:cNvPr id="3" name="矩形 2"/>
          <p:cNvSpPr/>
          <p:nvPr/>
        </p:nvSpPr>
        <p:spPr>
          <a:xfrm>
            <a:off x="568519" y="3192384"/>
            <a:ext cx="7571303" cy="523220"/>
          </a:xfrm>
          <a:prstGeom prst="rect">
            <a:avLst/>
          </a:prstGeom>
        </p:spPr>
        <p:txBody>
          <a:bodyPr wrap="non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這些提示在轉換控制期的</a:t>
            </a:r>
            <a:r>
              <a:rPr lang="en-US" altLang="zh-TW" sz="2800" b="1" dirty="0">
                <a:latin typeface="微軟正黑體" panose="020B0604030504040204" pitchFamily="34" charset="-120"/>
                <a:ea typeface="微軟正黑體" panose="020B0604030504040204" pitchFamily="34" charset="-120"/>
              </a:rPr>
              <a:t>4sec</a:t>
            </a:r>
            <a:r>
              <a:rPr lang="zh-TW" altLang="en-US" sz="2800" b="1" dirty="0">
                <a:latin typeface="微軟正黑體" panose="020B0604030504040204" pitchFamily="34" charset="-120"/>
                <a:ea typeface="微軟正黑體" panose="020B0604030504040204" pitchFamily="34" charset="-120"/>
              </a:rPr>
              <a:t>或</a:t>
            </a:r>
            <a:r>
              <a:rPr lang="en-US" altLang="zh-TW" sz="2800" b="1" dirty="0">
                <a:latin typeface="微軟正黑體" panose="020B0604030504040204" pitchFamily="34" charset="-120"/>
                <a:ea typeface="微軟正黑體" panose="020B0604030504040204" pitchFamily="34" charset="-120"/>
              </a:rPr>
              <a:t>6sec</a:t>
            </a:r>
            <a:r>
              <a:rPr lang="zh-TW" altLang="en-US" sz="2800" b="1" dirty="0">
                <a:latin typeface="微軟正黑體" panose="020B0604030504040204" pitchFamily="34" charset="-120"/>
                <a:ea typeface="微軟正黑體" panose="020B0604030504040204" pitchFamily="34" charset="-120"/>
              </a:rPr>
              <a:t>後消失</a:t>
            </a:r>
          </a:p>
        </p:txBody>
      </p:sp>
      <p:pic>
        <p:nvPicPr>
          <p:cNvPr id="18" name="圖片 17"/>
          <p:cNvPicPr/>
          <p:nvPr/>
        </p:nvPicPr>
        <p:blipFill>
          <a:blip r:embed="rId3"/>
          <a:stretch>
            <a:fillRect/>
          </a:stretch>
        </p:blipFill>
        <p:spPr>
          <a:xfrm>
            <a:off x="-4387" y="3889208"/>
            <a:ext cx="12196387" cy="2968792"/>
          </a:xfrm>
          <a:prstGeom prst="rect">
            <a:avLst/>
          </a:prstGeom>
        </p:spPr>
      </p:pic>
    </p:spTree>
    <p:extLst>
      <p:ext uri="{BB962C8B-B14F-4D97-AF65-F5344CB8AC3E}">
        <p14:creationId xmlns:p14="http://schemas.microsoft.com/office/powerpoint/2010/main" val="4095975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pic>
        <p:nvPicPr>
          <p:cNvPr id="18" name="圖片 17"/>
          <p:cNvPicPr/>
          <p:nvPr/>
        </p:nvPicPr>
        <p:blipFill>
          <a:blip r:embed="rId3"/>
          <a:stretch>
            <a:fillRect/>
          </a:stretch>
        </p:blipFill>
        <p:spPr>
          <a:xfrm>
            <a:off x="-4387" y="3889208"/>
            <a:ext cx="12196387" cy="2968792"/>
          </a:xfrm>
          <a:prstGeom prst="rect">
            <a:avLst/>
          </a:prstGeom>
        </p:spPr>
      </p:pic>
      <p:sp>
        <p:nvSpPr>
          <p:cNvPr id="19" name="矩形 18"/>
          <p:cNvSpPr/>
          <p:nvPr/>
        </p:nvSpPr>
        <p:spPr>
          <a:xfrm>
            <a:off x="243308" y="1733013"/>
            <a:ext cx="11212058"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當潛在危險過去後，駕駛員用手駕駛汽車約</a:t>
            </a:r>
            <a:r>
              <a:rPr lang="en-US" altLang="zh-TW" sz="2800" b="1" dirty="0">
                <a:latin typeface="微軟正黑體" panose="020B0604030504040204" pitchFamily="34" charset="-120"/>
                <a:ea typeface="微軟正黑體" panose="020B0604030504040204" pitchFamily="34" charset="-120"/>
              </a:rPr>
              <a:t>5</a:t>
            </a:r>
            <a:r>
              <a:rPr lang="zh-TW" altLang="en-US" sz="2800" b="1" dirty="0">
                <a:latin typeface="微軟正黑體" panose="020B0604030504040204" pitchFamily="34" charset="-120"/>
                <a:ea typeface="微軟正黑體" panose="020B0604030504040204" pitchFamily="34" charset="-120"/>
              </a:rPr>
              <a:t>分鐘，顯示屏</a:t>
            </a:r>
            <a:r>
              <a:rPr lang="zh-TW" altLang="en-US" sz="2800" b="1" dirty="0" smtClean="0">
                <a:latin typeface="微軟正黑體" panose="020B0604030504040204" pitchFamily="34" charset="-120"/>
                <a:ea typeface="微軟正黑體" panose="020B0604030504040204" pitchFamily="34" charset="-120"/>
              </a:rPr>
              <a:t>上</a:t>
            </a:r>
            <a:r>
              <a:rPr lang="zh-TW" altLang="en-US" sz="2800" b="1" dirty="0">
                <a:latin typeface="微軟正黑體" panose="020B0604030504040204" pitchFamily="34" charset="-120"/>
                <a:ea typeface="微軟正黑體" panose="020B0604030504040204" pitchFamily="34" charset="-120"/>
              </a:rPr>
              <a:t>會</a:t>
            </a:r>
            <a:r>
              <a:rPr lang="zh-TW" altLang="en-US" sz="2800" b="1" dirty="0" smtClean="0">
                <a:latin typeface="微軟正黑體" panose="020B0604030504040204" pitchFamily="34" charset="-120"/>
                <a:ea typeface="微軟正黑體" panose="020B0604030504040204" pitchFamily="34" charset="-120"/>
              </a:rPr>
              <a:t>以</a:t>
            </a:r>
            <a:r>
              <a:rPr lang="zh-TW" altLang="en-US" sz="2800" b="1" dirty="0" smtClean="0">
                <a:solidFill>
                  <a:schemeClr val="accent6">
                    <a:lumMod val="50000"/>
                  </a:schemeClr>
                </a:solidFill>
                <a:latin typeface="微軟正黑體" panose="020B0604030504040204" pitchFamily="34" charset="-120"/>
                <a:ea typeface="微軟正黑體" panose="020B0604030504040204" pitchFamily="34" charset="-120"/>
              </a:rPr>
              <a:t>綠色</a:t>
            </a:r>
            <a:r>
              <a:rPr lang="zh-TW" altLang="en-US" sz="2800" b="1" dirty="0" smtClean="0">
                <a:latin typeface="微軟正黑體" panose="020B0604030504040204" pitchFamily="34" charset="-120"/>
                <a:ea typeface="微軟正黑體" panose="020B0604030504040204" pitchFamily="34" charset="-120"/>
              </a:rPr>
              <a:t>顯示</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自動</a:t>
            </a:r>
            <a:r>
              <a:rPr lang="zh-TW" altLang="en-US" sz="2800" b="1" dirty="0" smtClean="0">
                <a:solidFill>
                  <a:schemeClr val="accent6">
                    <a:lumMod val="50000"/>
                  </a:schemeClr>
                </a:solidFill>
                <a:latin typeface="微軟正黑體" panose="020B0604030504040204" pitchFamily="34" charset="-120"/>
                <a:ea typeface="微軟正黑體" panose="020B0604030504040204" pitchFamily="34" charset="-120"/>
              </a:rPr>
              <a:t>駕駛</a:t>
            </a:r>
            <a:r>
              <a:rPr lang="zh-TW" altLang="en-US" sz="2800" b="1" dirty="0" smtClean="0">
                <a:latin typeface="微軟正黑體" panose="020B0604030504040204" pitchFamily="34" charset="-120"/>
                <a:ea typeface="微軟正黑體" panose="020B0604030504040204" pitchFamily="34" charset="-120"/>
              </a:rPr>
              <a:t>字樣，</a:t>
            </a:r>
            <a:r>
              <a:rPr lang="zh-TW" altLang="en-US" sz="2800" b="1" dirty="0">
                <a:latin typeface="微軟正黑體" panose="020B0604030504040204" pitchFamily="34" charset="-120"/>
                <a:ea typeface="微軟正黑體" panose="020B0604030504040204" pitchFamily="34" charset="-120"/>
              </a:rPr>
              <a:t>且一樣</a:t>
            </a:r>
            <a:r>
              <a:rPr lang="zh-TW" altLang="en-US" sz="2800" b="1" dirty="0" smtClean="0">
                <a:latin typeface="微軟正黑體" panose="020B0604030504040204" pitchFamily="34" charset="-120"/>
                <a:ea typeface="微軟正黑體" panose="020B0604030504040204" pitchFamily="34" charset="-120"/>
              </a:rPr>
              <a:t>發出</a:t>
            </a:r>
            <a:r>
              <a:rPr lang="zh-TW" altLang="en-US" sz="2800" b="1" dirty="0" smtClean="0">
                <a:latin typeface="微軟正黑體" panose="020B0604030504040204" pitchFamily="34" charset="-120"/>
                <a:ea typeface="微軟正黑體" panose="020B0604030504040204" pitchFamily="34" charset="-120"/>
              </a:rPr>
              <a:t>聲響</a:t>
            </a:r>
            <a:endParaRPr lang="en-US" altLang="zh-TW" sz="28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5018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243308" y="1733013"/>
            <a:ext cx="11212058"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受測者被</a:t>
            </a:r>
            <a:r>
              <a:rPr lang="zh-TW" altLang="en-US" sz="2800" b="1" dirty="0">
                <a:latin typeface="微軟正黑體" panose="020B0604030504040204" pitchFamily="34" charset="-120"/>
                <a:ea typeface="微軟正黑體" panose="020B0604030504040204" pitchFamily="34" charset="-120"/>
              </a:rPr>
              <a:t>告知模擬車的自動化系統是完美無缺的，但當系統提示接管請求時，他們要盡快接管控制權</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沒有</a:t>
            </a:r>
            <a:r>
              <a:rPr lang="zh-TW" altLang="en-US" sz="2800" b="1" dirty="0" smtClean="0">
                <a:latin typeface="微軟正黑體" panose="020B0604030504040204" pitchFamily="34" charset="-120"/>
                <a:ea typeface="微軟正黑體" panose="020B0604030504040204" pitchFamily="34" charset="-120"/>
              </a:rPr>
              <a:t>告訴</a:t>
            </a:r>
            <a:r>
              <a:rPr lang="zh-TW" altLang="en-US" sz="2800" b="1" dirty="0">
                <a:latin typeface="微軟正黑體" panose="020B0604030504040204" pitchFamily="34" charset="-120"/>
                <a:ea typeface="微軟正黑體" panose="020B0604030504040204" pitchFamily="34" charset="-120"/>
              </a:rPr>
              <a:t>受測者</a:t>
            </a:r>
            <a:r>
              <a:rPr lang="zh-TW" altLang="en-US" sz="2800" b="1" dirty="0" smtClean="0">
                <a:latin typeface="微軟正黑體" panose="020B0604030504040204" pitchFamily="34" charset="-120"/>
                <a:ea typeface="微軟正黑體" panose="020B0604030504040204" pitchFamily="34" charset="-120"/>
              </a:rPr>
              <a:t>提示</a:t>
            </a:r>
            <a:r>
              <a:rPr lang="zh-TW" altLang="en-US" sz="2800" b="1" dirty="0">
                <a:latin typeface="微軟正黑體" panose="020B0604030504040204" pitchFamily="34" charset="-120"/>
                <a:ea typeface="微軟正黑體" panose="020B0604030504040204" pitchFamily="34" charset="-120"/>
              </a:rPr>
              <a:t>的</a:t>
            </a:r>
            <a:r>
              <a:rPr lang="en-US" altLang="zh-TW" sz="2800" b="1" dirty="0">
                <a:latin typeface="微軟正黑體" panose="020B0604030504040204" pitchFamily="34" charset="-120"/>
                <a:ea typeface="微軟正黑體" panose="020B0604030504040204" pitchFamily="34" charset="-120"/>
              </a:rPr>
              <a:t>TOR</a:t>
            </a:r>
            <a:r>
              <a:rPr lang="zh-TW" altLang="en-US" sz="2800" b="1" dirty="0">
                <a:latin typeface="微軟正黑體" panose="020B0604030504040204" pitchFamily="34" charset="-120"/>
                <a:ea typeface="微軟正黑體" panose="020B0604030504040204" pitchFamily="34" charset="-120"/>
              </a:rPr>
              <a:t>會有多少時間</a:t>
            </a:r>
            <a:r>
              <a:rPr lang="en-US" altLang="zh-TW" sz="2800" b="1" dirty="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
        <p:nvSpPr>
          <p:cNvPr id="2" name="矩形 1"/>
          <p:cNvSpPr/>
          <p:nvPr/>
        </p:nvSpPr>
        <p:spPr>
          <a:xfrm>
            <a:off x="243307" y="3458321"/>
            <a:ext cx="6205619" cy="2246769"/>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在汽車自動駕駛時</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受測</a:t>
            </a:r>
            <a:r>
              <a:rPr lang="zh-TW" altLang="en-US" sz="2800" b="1" dirty="0" smtClean="0">
                <a:latin typeface="微軟正黑體" panose="020B0604030504040204" pitchFamily="34" charset="-120"/>
                <a:ea typeface="微軟正黑體" panose="020B0604030504040204" pitchFamily="34" charset="-120"/>
              </a:rPr>
              <a:t>者被要求在</a:t>
            </a:r>
            <a:r>
              <a:rPr lang="en-US" altLang="zh-TW" sz="2800" b="1" dirty="0">
                <a:latin typeface="微軟正黑體" panose="020B0604030504040204" pitchFamily="34" charset="-120"/>
                <a:ea typeface="微軟正黑體" panose="020B0604030504040204" pitchFamily="34" charset="-120"/>
              </a:rPr>
              <a:t>iPad mini</a:t>
            </a:r>
            <a:r>
              <a:rPr lang="zh-TW" altLang="en-US" sz="2800" b="1" dirty="0">
                <a:latin typeface="微軟正黑體" panose="020B0604030504040204" pitchFamily="34" charset="-120"/>
                <a:ea typeface="微軟正黑體" panose="020B0604030504040204" pitchFamily="34" charset="-120"/>
              </a:rPr>
              <a:t>上，玩一個簡單的遊戲</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寶石迷陣‘</a:t>
            </a:r>
            <a:r>
              <a:rPr lang="en-US" altLang="zh-TW" sz="2800" b="1" dirty="0">
                <a:latin typeface="微軟正黑體" panose="020B0604030504040204" pitchFamily="34" charset="-120"/>
                <a:ea typeface="微軟正黑體" panose="020B0604030504040204" pitchFamily="34" charset="-120"/>
              </a:rPr>
              <a:t>Bejeweled’: en.wikipedia.org/wiki/Bejeweled) </a:t>
            </a:r>
            <a:endParaRPr lang="zh-TW" altLang="en-US" sz="2800" b="1"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3"/>
          <a:stretch>
            <a:fillRect/>
          </a:stretch>
        </p:blipFill>
        <p:spPr>
          <a:xfrm>
            <a:off x="6665494" y="3118007"/>
            <a:ext cx="4547937" cy="3460868"/>
          </a:xfrm>
          <a:prstGeom prst="rect">
            <a:avLst/>
          </a:prstGeom>
        </p:spPr>
      </p:pic>
    </p:spTree>
    <p:extLst>
      <p:ext uri="{BB962C8B-B14F-4D97-AF65-F5344CB8AC3E}">
        <p14:creationId xmlns:p14="http://schemas.microsoft.com/office/powerpoint/2010/main" val="3223531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243308" y="1733013"/>
            <a:ext cx="11212058"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受測者可以隨時抬頭看道路上的狀況</a:t>
            </a:r>
            <a:endParaRPr lang="zh-TW" altLang="en-US" sz="2800" b="1" dirty="0">
              <a:latin typeface="微軟正黑體" panose="020B0604030504040204" pitchFamily="34" charset="-120"/>
              <a:ea typeface="微軟正黑體" panose="020B0604030504040204" pitchFamily="34" charset="-120"/>
            </a:endParaRPr>
          </a:p>
        </p:txBody>
      </p:sp>
      <p:sp>
        <p:nvSpPr>
          <p:cNvPr id="2" name="矩形 1"/>
          <p:cNvSpPr/>
          <p:nvPr/>
        </p:nvSpPr>
        <p:spPr>
          <a:xfrm>
            <a:off x="243308" y="2909367"/>
            <a:ext cx="6205619"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並非所有參與者都從同一地點開始</a:t>
            </a:r>
            <a:r>
              <a:rPr lang="zh-TW" altLang="en-US"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
        <p:nvSpPr>
          <p:cNvPr id="4" name="矩形 3"/>
          <p:cNvSpPr/>
          <p:nvPr/>
        </p:nvSpPr>
        <p:spPr>
          <a:xfrm>
            <a:off x="627017" y="3719758"/>
            <a:ext cx="6096000" cy="1815882"/>
          </a:xfrm>
          <a:prstGeom prst="rect">
            <a:avLst/>
          </a:prstGeom>
        </p:spPr>
        <p:txBody>
          <a:bodyPr>
            <a:spAutoFit/>
          </a:bodyPr>
          <a:lstStyle/>
          <a:p>
            <a:pPr marL="457200" lvl="0" indent="-45720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第</a:t>
            </a:r>
            <a:r>
              <a:rPr lang="en-US" altLang="zh-TW" sz="2800" b="1" dirty="0" smtClean="0">
                <a:solidFill>
                  <a:prstClr val="black"/>
                </a:solidFill>
                <a:latin typeface="微軟正黑體" panose="020B0604030504040204" pitchFamily="34" charset="-120"/>
                <a:ea typeface="微軟正黑體" panose="020B0604030504040204" pitchFamily="34" charset="-120"/>
              </a:rPr>
              <a:t>1</a:t>
            </a:r>
            <a:r>
              <a:rPr lang="zh-TW" altLang="en-US" sz="2800" b="1" dirty="0" smtClean="0">
                <a:solidFill>
                  <a:prstClr val="black"/>
                </a:solidFill>
                <a:latin typeface="微軟正黑體" panose="020B0604030504040204" pitchFamily="34" charset="-120"/>
                <a:ea typeface="微軟正黑體" panose="020B0604030504040204" pitchFamily="34" charset="-120"/>
              </a:rPr>
              <a:t>種</a:t>
            </a:r>
            <a:r>
              <a:rPr lang="zh-TW" altLang="en-US" sz="2800" b="1" dirty="0">
                <a:solidFill>
                  <a:prstClr val="black"/>
                </a:solidFill>
                <a:latin typeface="微軟正黑體" panose="020B0604030504040204" pitchFamily="34" charset="-120"/>
                <a:ea typeface="微軟正黑體" panose="020B0604030504040204" pitchFamily="34" charset="-120"/>
              </a:rPr>
              <a:t>危害之前</a:t>
            </a:r>
          </a:p>
          <a:p>
            <a:pPr marL="457200" lvl="0" indent="-45720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第</a:t>
            </a:r>
            <a:r>
              <a:rPr lang="en-US" altLang="zh-TW" sz="2800" b="1" dirty="0" smtClean="0">
                <a:solidFill>
                  <a:prstClr val="black"/>
                </a:solidFill>
                <a:latin typeface="微軟正黑體" panose="020B0604030504040204" pitchFamily="34" charset="-120"/>
                <a:ea typeface="微軟正黑體" panose="020B0604030504040204" pitchFamily="34" charset="-120"/>
              </a:rPr>
              <a:t>3</a:t>
            </a:r>
            <a:r>
              <a:rPr lang="zh-TW" altLang="en-US" sz="2800" b="1" dirty="0" smtClean="0">
                <a:solidFill>
                  <a:prstClr val="black"/>
                </a:solidFill>
                <a:latin typeface="微軟正黑體" panose="020B0604030504040204" pitchFamily="34" charset="-120"/>
                <a:ea typeface="微軟正黑體" panose="020B0604030504040204" pitchFamily="34" charset="-120"/>
              </a:rPr>
              <a:t>種</a:t>
            </a:r>
            <a:r>
              <a:rPr lang="zh-TW" altLang="en-US" sz="2800" b="1" dirty="0">
                <a:solidFill>
                  <a:prstClr val="black"/>
                </a:solidFill>
                <a:latin typeface="微軟正黑體" panose="020B0604030504040204" pitchFamily="34" charset="-120"/>
                <a:ea typeface="微軟正黑體" panose="020B0604030504040204" pitchFamily="34" charset="-120"/>
              </a:rPr>
              <a:t>危害之前 </a:t>
            </a:r>
          </a:p>
          <a:p>
            <a:pPr marL="457200" lvl="0" indent="-45720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第</a:t>
            </a:r>
            <a:r>
              <a:rPr lang="en-US" altLang="zh-TW" sz="2800" b="1" dirty="0" smtClean="0">
                <a:solidFill>
                  <a:prstClr val="black"/>
                </a:solidFill>
                <a:latin typeface="微軟正黑體" panose="020B0604030504040204" pitchFamily="34" charset="-120"/>
                <a:ea typeface="微軟正黑體" panose="020B0604030504040204" pitchFamily="34" charset="-120"/>
              </a:rPr>
              <a:t>5</a:t>
            </a:r>
            <a:r>
              <a:rPr lang="zh-TW" altLang="en-US" sz="2800" b="1" dirty="0" smtClean="0">
                <a:solidFill>
                  <a:prstClr val="black"/>
                </a:solidFill>
                <a:latin typeface="微軟正黑體" panose="020B0604030504040204" pitchFamily="34" charset="-120"/>
                <a:ea typeface="微軟正黑體" panose="020B0604030504040204" pitchFamily="34" charset="-120"/>
              </a:rPr>
              <a:t>種</a:t>
            </a:r>
            <a:r>
              <a:rPr lang="zh-TW" altLang="en-US" sz="2800" b="1" dirty="0">
                <a:solidFill>
                  <a:prstClr val="black"/>
                </a:solidFill>
                <a:latin typeface="微軟正黑體" panose="020B0604030504040204" pitchFamily="34" charset="-120"/>
                <a:ea typeface="微軟正黑體" panose="020B0604030504040204" pitchFamily="34" charset="-120"/>
              </a:rPr>
              <a:t>危害之前 </a:t>
            </a:r>
          </a:p>
          <a:p>
            <a:pPr marL="457200" lvl="0" indent="-45720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第</a:t>
            </a:r>
            <a:r>
              <a:rPr lang="en-US" altLang="zh-TW" sz="2800" b="1" dirty="0" smtClean="0">
                <a:solidFill>
                  <a:prstClr val="black"/>
                </a:solidFill>
                <a:latin typeface="微軟正黑體" panose="020B0604030504040204" pitchFamily="34" charset="-120"/>
                <a:ea typeface="微軟正黑體" panose="020B0604030504040204" pitchFamily="34" charset="-120"/>
              </a:rPr>
              <a:t>7</a:t>
            </a:r>
            <a:r>
              <a:rPr lang="zh-TW" altLang="en-US" sz="2800" b="1" dirty="0" smtClean="0">
                <a:solidFill>
                  <a:prstClr val="black"/>
                </a:solidFill>
                <a:latin typeface="微軟正黑體" panose="020B0604030504040204" pitchFamily="34" charset="-120"/>
                <a:ea typeface="微軟正黑體" panose="020B0604030504040204" pitchFamily="34" charset="-120"/>
              </a:rPr>
              <a:t>種</a:t>
            </a:r>
            <a:r>
              <a:rPr lang="zh-TW" altLang="en-US" sz="2800" b="1" dirty="0">
                <a:solidFill>
                  <a:prstClr val="black"/>
                </a:solidFill>
                <a:latin typeface="微軟正黑體" panose="020B0604030504040204" pitchFamily="34" charset="-120"/>
                <a:ea typeface="微軟正黑體" panose="020B0604030504040204" pitchFamily="34" charset="-120"/>
              </a:rPr>
              <a:t>危害之前 </a:t>
            </a:r>
          </a:p>
        </p:txBody>
      </p:sp>
    </p:spTree>
    <p:extLst>
      <p:ext uri="{BB962C8B-B14F-4D97-AF65-F5344CB8AC3E}">
        <p14:creationId xmlns:p14="http://schemas.microsoft.com/office/powerpoint/2010/main" val="1652170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487777" y="2800060"/>
            <a:ext cx="11212058"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填寫簡短版本</a:t>
            </a:r>
            <a:r>
              <a:rPr lang="zh-TW" altLang="en-US" sz="2800" b="1" dirty="0">
                <a:latin typeface="微軟正黑體" panose="020B0604030504040204" pitchFamily="34" charset="-120"/>
                <a:ea typeface="微軟正黑體" panose="020B0604030504040204" pitchFamily="34" charset="-120"/>
              </a:rPr>
              <a:t>的</a:t>
            </a:r>
            <a:r>
              <a:rPr lang="zh-TW" altLang="en-US" sz="2800" b="1" dirty="0" smtClean="0">
                <a:solidFill>
                  <a:srgbClr val="C00000"/>
                </a:solidFill>
                <a:latin typeface="微軟正黑體" panose="020B0604030504040204" pitchFamily="34" charset="-120"/>
                <a:ea typeface="微軟正黑體" panose="020B0604030504040204" pitchFamily="34" charset="-120"/>
              </a:rPr>
              <a:t>感知搜尋問卷</a:t>
            </a:r>
            <a:r>
              <a:rPr lang="en-US" altLang="zh-TW" sz="2800" b="1" dirty="0" smtClean="0">
                <a:solidFill>
                  <a:srgbClr val="C00000"/>
                </a:solidFill>
                <a:latin typeface="微軟正黑體" panose="020B0604030504040204" pitchFamily="34" charset="-120"/>
                <a:ea typeface="微軟正黑體" panose="020B0604030504040204" pitchFamily="34" charset="-120"/>
              </a:rPr>
              <a:t>18</a:t>
            </a:r>
            <a:r>
              <a:rPr lang="zh-TW" altLang="en-US" sz="2800" b="1" dirty="0" smtClean="0">
                <a:solidFill>
                  <a:srgbClr val="C00000"/>
                </a:solidFill>
                <a:latin typeface="微軟正黑體" panose="020B0604030504040204" pitchFamily="34" charset="-120"/>
                <a:ea typeface="微軟正黑體" panose="020B0604030504040204" pitchFamily="34" charset="-120"/>
              </a:rPr>
              <a:t>題</a:t>
            </a:r>
            <a:r>
              <a:rPr lang="fi-FI" altLang="zh-TW" sz="2800" b="1" dirty="0" smtClean="0">
                <a:latin typeface="微軟正黑體" panose="020B0604030504040204" pitchFamily="34" charset="-120"/>
                <a:ea typeface="微軟正黑體" panose="020B0604030504040204" pitchFamily="34" charset="-120"/>
              </a:rPr>
              <a:t>(Zuckerman</a:t>
            </a:r>
            <a:r>
              <a:rPr lang="fi-FI" altLang="zh-TW" sz="2800" b="1" dirty="0">
                <a:latin typeface="微軟正黑體" panose="020B0604030504040204" pitchFamily="34" charset="-120"/>
                <a:ea typeface="微軟正黑體" panose="020B0604030504040204" pitchFamily="34" charset="-120"/>
              </a:rPr>
              <a:t>, Kuhlman, Joireman, Teta, &amp; Kraft, 1993</a:t>
            </a:r>
            <a:r>
              <a:rPr lang="fi-FI" altLang="zh-TW"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257000" y="1678980"/>
            <a:ext cx="1475547" cy="802868"/>
            <a:chOff x="257000" y="1678980"/>
            <a:chExt cx="2716461" cy="802868"/>
          </a:xfrm>
        </p:grpSpPr>
        <p:sp>
          <p:nvSpPr>
            <p:cNvPr id="6" name="矩形 5"/>
            <p:cNvSpPr/>
            <p:nvPr/>
          </p:nvSpPr>
          <p:spPr>
            <a:xfrm>
              <a:off x="366552" y="1785024"/>
              <a:ext cx="2606909"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駕駛前</a:t>
              </a:r>
              <a:endParaRPr lang="en-US" altLang="zh-TW" sz="2800" b="1" dirty="0" smtClean="0">
                <a:latin typeface="微軟正黑體" panose="020B0604030504040204" pitchFamily="34" charset="-120"/>
                <a:ea typeface="微軟正黑體" panose="020B0604030504040204" pitchFamily="34" charset="-120"/>
              </a:endParaRPr>
            </a:p>
          </p:txBody>
        </p:sp>
        <p:sp>
          <p:nvSpPr>
            <p:cNvPr id="7" name="圓角矩形 6"/>
            <p:cNvSpPr/>
            <p:nvPr/>
          </p:nvSpPr>
          <p:spPr>
            <a:xfrm>
              <a:off x="257000" y="1678980"/>
              <a:ext cx="2716461" cy="802868"/>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矩形 1"/>
          <p:cNvSpPr/>
          <p:nvPr/>
        </p:nvSpPr>
        <p:spPr>
          <a:xfrm>
            <a:off x="442650" y="4100966"/>
            <a:ext cx="8507457" cy="954107"/>
          </a:xfrm>
          <a:prstGeom prst="rect">
            <a:avLst/>
          </a:prstGeom>
        </p:spPr>
        <p:txBody>
          <a:bodyPr wrap="non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對總體技術上，</a:t>
            </a:r>
            <a:r>
              <a:rPr lang="en-US" altLang="zh-TW" sz="2800" b="1" dirty="0" smtClean="0">
                <a:solidFill>
                  <a:srgbClr val="C00000"/>
                </a:solidFill>
                <a:latin typeface="微軟正黑體" panose="020B0604030504040204" pitchFamily="34" charset="-120"/>
                <a:ea typeface="微軟正黑體" panose="020B0604030504040204" pitchFamily="34" charset="-120"/>
              </a:rPr>
              <a:t>13</a:t>
            </a:r>
            <a:r>
              <a:rPr lang="zh-TW" altLang="en-US" sz="2800" b="1" dirty="0">
                <a:solidFill>
                  <a:srgbClr val="C00000"/>
                </a:solidFill>
                <a:latin typeface="微軟正黑體" panose="020B0604030504040204" pitchFamily="34" charset="-120"/>
                <a:ea typeface="微軟正黑體" panose="020B0604030504040204" pitchFamily="34" charset="-120"/>
              </a:rPr>
              <a:t>題</a:t>
            </a:r>
            <a:r>
              <a:rPr lang="zh-TW" altLang="en-US" sz="2800" b="1" dirty="0" smtClean="0">
                <a:solidFill>
                  <a:srgbClr val="C00000"/>
                </a:solidFill>
                <a:latin typeface="微軟正黑體" panose="020B0604030504040204" pitchFamily="34" charset="-120"/>
                <a:ea typeface="微軟正黑體" panose="020B0604030504040204" pitchFamily="34" charset="-120"/>
              </a:rPr>
              <a:t>有關</a:t>
            </a:r>
            <a:r>
              <a:rPr lang="zh-TW" altLang="en-US" sz="2800" b="1" dirty="0">
                <a:solidFill>
                  <a:srgbClr val="C00000"/>
                </a:solidFill>
                <a:latin typeface="微軟正黑體" panose="020B0604030504040204" pitchFamily="34" charset="-120"/>
                <a:ea typeface="微軟正黑體" panose="020B0604030504040204" pitchFamily="34" charset="-120"/>
              </a:rPr>
              <a:t>信任的</a:t>
            </a:r>
            <a:r>
              <a:rPr lang="zh-TW" altLang="en-US" sz="2800" b="1" dirty="0" smtClean="0">
                <a:solidFill>
                  <a:srgbClr val="C00000"/>
                </a:solidFill>
                <a:latin typeface="微軟正黑體" panose="020B0604030504040204" pitchFamily="34" charset="-120"/>
                <a:ea typeface="微軟正黑體" panose="020B0604030504040204" pitchFamily="34" charset="-120"/>
              </a:rPr>
              <a:t>項目</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李克特量</a:t>
            </a:r>
            <a:r>
              <a:rPr lang="zh-TW" altLang="en-US" sz="2800" b="1" dirty="0" smtClean="0">
                <a:latin typeface="微軟正黑體" panose="020B0604030504040204" pitchFamily="34" charset="-120"/>
                <a:ea typeface="微軟正黑體" panose="020B0604030504040204" pitchFamily="34" charset="-120"/>
              </a:rPr>
              <a:t>表</a:t>
            </a:r>
            <a:r>
              <a:rPr lang="en-US" altLang="zh-TW" sz="2800" b="1" dirty="0" smtClean="0">
                <a:latin typeface="微軟正黑體" panose="020B0604030504040204" pitchFamily="34" charset="-120"/>
                <a:ea typeface="微軟正黑體" panose="020B0604030504040204" pitchFamily="34" charset="-120"/>
              </a:rPr>
              <a:t>)</a:t>
            </a:r>
          </a:p>
          <a:p>
            <a:r>
              <a:rPr lang="zh-TW" altLang="en-US" sz="2800" b="1" dirty="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關於對自動駕駛汽車性能的</a:t>
            </a:r>
            <a:r>
              <a:rPr lang="zh-TW" altLang="en-US" sz="2800" b="1" dirty="0" smtClean="0">
                <a:latin typeface="微軟正黑體" panose="020B0604030504040204" pitchFamily="34" charset="-120"/>
                <a:ea typeface="微軟正黑體" panose="020B0604030504040204" pitchFamily="34" charset="-120"/>
              </a:rPr>
              <a:t>信任</a:t>
            </a:r>
            <a:r>
              <a:rPr lang="en-US" altLang="zh-TW"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28752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487777" y="2800060"/>
            <a:ext cx="11212058"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填寫問卷</a:t>
            </a:r>
            <a:endParaRPr lang="zh-TW" altLang="en-US" sz="2800" b="1" dirty="0">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257000" y="1678980"/>
            <a:ext cx="1475547" cy="802868"/>
            <a:chOff x="257000" y="1678980"/>
            <a:chExt cx="2716461" cy="802868"/>
          </a:xfrm>
        </p:grpSpPr>
        <p:sp>
          <p:nvSpPr>
            <p:cNvPr id="6" name="矩形 5"/>
            <p:cNvSpPr/>
            <p:nvPr/>
          </p:nvSpPr>
          <p:spPr>
            <a:xfrm>
              <a:off x="366552" y="1785024"/>
              <a:ext cx="2606909" cy="523220"/>
            </a:xfrm>
            <a:prstGeom prst="rect">
              <a:avLst/>
            </a:prstGeom>
          </p:spPr>
          <p:txBody>
            <a:bodyPr wrap="square">
              <a:spAutoFit/>
            </a:bodyPr>
            <a:lstStyle/>
            <a:p>
              <a:r>
                <a:rPr lang="zh-TW" altLang="en-US" sz="2800" b="1" dirty="0" smtClean="0">
                  <a:latin typeface="微軟正黑體" panose="020B0604030504040204" pitchFamily="34" charset="-120"/>
                  <a:ea typeface="微軟正黑體" panose="020B0604030504040204" pitchFamily="34" charset="-120"/>
                </a:rPr>
                <a:t>駕駛後</a:t>
              </a:r>
              <a:endParaRPr lang="en-US" altLang="zh-TW" sz="2800" b="1" dirty="0" smtClean="0">
                <a:latin typeface="微軟正黑體" panose="020B0604030504040204" pitchFamily="34" charset="-120"/>
                <a:ea typeface="微軟正黑體" panose="020B0604030504040204" pitchFamily="34" charset="-120"/>
              </a:endParaRPr>
            </a:p>
          </p:txBody>
        </p:sp>
        <p:sp>
          <p:nvSpPr>
            <p:cNvPr id="7" name="圓角矩形 6"/>
            <p:cNvSpPr/>
            <p:nvPr/>
          </p:nvSpPr>
          <p:spPr>
            <a:xfrm>
              <a:off x="257000" y="1678980"/>
              <a:ext cx="2716461" cy="802868"/>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 name="矩形 2"/>
          <p:cNvSpPr/>
          <p:nvPr/>
        </p:nvSpPr>
        <p:spPr>
          <a:xfrm>
            <a:off x="1380852" y="3641492"/>
            <a:ext cx="11564983" cy="523220"/>
          </a:xfrm>
          <a:prstGeom prst="rect">
            <a:avLst/>
          </a:prstGeom>
        </p:spPr>
        <p:txBody>
          <a:bodyPr wrap="square">
            <a:spAutoFit/>
          </a:bodyPr>
          <a:lstStyle/>
          <a:p>
            <a:pPr marL="514350" lvl="0" indent="-51435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在</a:t>
            </a:r>
            <a:r>
              <a:rPr lang="zh-TW" altLang="en-US" sz="2800" b="1" dirty="0">
                <a:solidFill>
                  <a:prstClr val="black"/>
                </a:solidFill>
                <a:latin typeface="微軟正黑體" panose="020B0604030504040204" pitchFamily="34" charset="-120"/>
                <a:ea typeface="微軟正黑體" panose="020B0604030504040204" pitchFamily="34" charset="-120"/>
              </a:rPr>
              <a:t>模擬器中駕駛的</a:t>
            </a:r>
            <a:r>
              <a:rPr lang="zh-TW" altLang="en-US" sz="2800" b="1" dirty="0" smtClean="0">
                <a:solidFill>
                  <a:prstClr val="black"/>
                </a:solidFill>
                <a:latin typeface="微軟正黑體" panose="020B0604030504040204" pitchFamily="34" charset="-120"/>
                <a:ea typeface="微軟正黑體" panose="020B0604030504040204" pitchFamily="34" charset="-120"/>
              </a:rPr>
              <a:t>經驗</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380852" y="4469030"/>
            <a:ext cx="6090129" cy="523220"/>
          </a:xfrm>
          <a:prstGeom prst="rect">
            <a:avLst/>
          </a:prstGeom>
        </p:spPr>
        <p:txBody>
          <a:bodyPr wrap="none">
            <a:spAutoFit/>
          </a:bodyPr>
          <a:lstStyle/>
          <a:p>
            <a:pPr marL="514350" indent="-514350">
              <a:buFont typeface="Wingdings" panose="05000000000000000000" pitchFamily="2" charset="2"/>
              <a:buChar char="ü"/>
            </a:pPr>
            <a:r>
              <a:rPr lang="zh-TW" altLang="en-US" sz="2800" b="1" dirty="0">
                <a:solidFill>
                  <a:prstClr val="black"/>
                </a:solidFill>
                <a:latin typeface="微軟正黑體" panose="020B0604030504040204" pitchFamily="34" charset="-120"/>
                <a:ea typeface="微軟正黑體" panose="020B0604030504040204" pitchFamily="34" charset="-120"/>
              </a:rPr>
              <a:t>他們是否</a:t>
            </a:r>
            <a:r>
              <a:rPr lang="zh-TW" altLang="en-US" sz="2800" b="1" dirty="0" smtClean="0">
                <a:solidFill>
                  <a:prstClr val="black"/>
                </a:solidFill>
                <a:latin typeface="微軟正黑體" panose="020B0604030504040204" pitchFamily="34" charset="-120"/>
                <a:ea typeface="微軟正黑體" panose="020B0604030504040204" pitchFamily="34" charset="-120"/>
              </a:rPr>
              <a:t>經歷（</a:t>
            </a:r>
            <a:r>
              <a:rPr lang="zh-TW" altLang="en-US" sz="2800" b="1" dirty="0">
                <a:solidFill>
                  <a:prstClr val="black"/>
                </a:solidFill>
                <a:latin typeface="微軟正黑體" panose="020B0604030504040204" pitchFamily="34" charset="-120"/>
                <a:ea typeface="微軟正黑體" panose="020B0604030504040204" pitchFamily="34" charset="-120"/>
              </a:rPr>
              <a:t>輕度）模擬器失常</a:t>
            </a:r>
            <a:endParaRPr lang="zh-TW" altLang="en-US" dirty="0"/>
          </a:p>
        </p:txBody>
      </p:sp>
      <p:sp>
        <p:nvSpPr>
          <p:cNvPr id="8" name="矩形 7"/>
          <p:cNvSpPr/>
          <p:nvPr/>
        </p:nvSpPr>
        <p:spPr>
          <a:xfrm>
            <a:off x="1380852" y="5296568"/>
            <a:ext cx="4653838" cy="523220"/>
          </a:xfrm>
          <a:prstGeom prst="rect">
            <a:avLst/>
          </a:prstGeom>
        </p:spPr>
        <p:txBody>
          <a:bodyPr wrap="none">
            <a:spAutoFit/>
          </a:bodyPr>
          <a:lstStyle/>
          <a:p>
            <a:pPr marL="514350" lvl="0" indent="-514350">
              <a:buFont typeface="Wingdings" panose="05000000000000000000" pitchFamily="2" charset="2"/>
              <a:buChar char="ü"/>
            </a:pPr>
            <a:r>
              <a:rPr lang="zh-TW" altLang="en-US" sz="2800" b="1" dirty="0">
                <a:solidFill>
                  <a:prstClr val="black"/>
                </a:solidFill>
                <a:latin typeface="微軟正黑體" panose="020B0604030504040204" pitchFamily="34" charset="-120"/>
                <a:ea typeface="微軟正黑體" panose="020B0604030504040204" pitchFamily="34" charset="-120"/>
              </a:rPr>
              <a:t>他們認為實驗目的是什麼</a:t>
            </a:r>
          </a:p>
        </p:txBody>
      </p:sp>
    </p:spTree>
    <p:extLst>
      <p:ext uri="{BB962C8B-B14F-4D97-AF65-F5344CB8AC3E}">
        <p14:creationId xmlns:p14="http://schemas.microsoft.com/office/powerpoint/2010/main" val="3719318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4379" y="3240511"/>
            <a:ext cx="11831909"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solidFill>
                  <a:prstClr val="black"/>
                </a:solidFill>
                <a:latin typeface="微軟正黑體" panose="020B0604030504040204" pitchFamily="34" charset="-120"/>
                <a:ea typeface="微軟正黑體" panose="020B0604030504040204" pitchFamily="34" charset="-120"/>
              </a:rPr>
              <a:t>汽車模擬器</a:t>
            </a:r>
            <a:r>
              <a:rPr lang="zh-TW" altLang="en-US" sz="2800" b="1" dirty="0" smtClean="0">
                <a:solidFill>
                  <a:prstClr val="black"/>
                </a:solidFill>
                <a:latin typeface="微軟正黑體" panose="020B0604030504040204" pitchFamily="34" charset="-120"/>
                <a:ea typeface="微軟正黑體" panose="020B0604030504040204" pitchFamily="34" charset="-120"/>
              </a:rPr>
              <a:t>研究發現，</a:t>
            </a:r>
            <a:r>
              <a:rPr lang="zh-TW" altLang="en-US" sz="2800" b="1" dirty="0">
                <a:solidFill>
                  <a:prstClr val="black"/>
                </a:solidFill>
                <a:latin typeface="微軟正黑體" panose="020B0604030504040204" pitchFamily="34" charset="-120"/>
                <a:ea typeface="微軟正黑體" panose="020B0604030504040204" pitchFamily="34" charset="-120"/>
              </a:rPr>
              <a:t>當發生嚴重威脅情況時（例如，領先的車輛突然剎車），駕駛員</a:t>
            </a:r>
            <a:r>
              <a:rPr lang="zh-TW" altLang="en-US" sz="2800" b="1" dirty="0" smtClean="0">
                <a:solidFill>
                  <a:prstClr val="black"/>
                </a:solidFill>
                <a:latin typeface="微軟正黑體" panose="020B0604030504040204" pitchFamily="34" charset="-120"/>
                <a:ea typeface="微軟正黑體" panose="020B0604030504040204" pitchFamily="34" charset="-120"/>
              </a:rPr>
              <a:t>在恢復</a:t>
            </a:r>
            <a:r>
              <a:rPr lang="zh-TW" altLang="en-US" sz="2800" b="1" dirty="0">
                <a:solidFill>
                  <a:prstClr val="black"/>
                </a:solidFill>
                <a:latin typeface="微軟正黑體" panose="020B0604030504040204" pitchFamily="34" charset="-120"/>
                <a:ea typeface="微軟正黑體" panose="020B0604030504040204" pitchFamily="34" charset="-120"/>
              </a:rPr>
              <a:t>手動駕駛後的反應比剛開始就駕駛整個路線行程中的反應還要慢。</a:t>
            </a:r>
            <a:r>
              <a:rPr lang="en-US" altLang="zh-TW" sz="2800" b="1" dirty="0">
                <a:solidFill>
                  <a:prstClr val="black"/>
                </a:solidFill>
                <a:latin typeface="微軟正黑體" panose="020B0604030504040204" pitchFamily="34" charset="-120"/>
                <a:ea typeface="微軟正黑體" panose="020B0604030504040204" pitchFamily="34" charset="-120"/>
              </a:rPr>
              <a:t>( Gold et al., 2013, Strand et al., 2014)</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144379" y="1700308"/>
            <a:ext cx="11525107"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自動駕駛</a:t>
            </a:r>
            <a:r>
              <a:rPr lang="zh-TW" altLang="en-US" sz="2800" b="1" dirty="0" smtClean="0">
                <a:solidFill>
                  <a:prstClr val="black"/>
                </a:solidFill>
                <a:latin typeface="微軟正黑體" panose="020B0604030504040204" pitchFamily="34" charset="-120"/>
                <a:ea typeface="微軟正黑體" panose="020B0604030504040204" pitchFamily="34" charset="-120"/>
              </a:rPr>
              <a:t>研究</a:t>
            </a:r>
            <a:r>
              <a:rPr lang="zh-TW" altLang="en-US" sz="2800" b="1" dirty="0" smtClean="0">
                <a:solidFill>
                  <a:prstClr val="black"/>
                </a:solidFill>
                <a:latin typeface="微軟正黑體" panose="020B0604030504040204" pitchFamily="34" charset="-120"/>
                <a:ea typeface="微軟正黑體" panose="020B0604030504040204" pitchFamily="34" charset="-120"/>
              </a:rPr>
              <a:t>發</a:t>
            </a:r>
            <a:r>
              <a:rPr lang="zh-TW" altLang="en-US" sz="2800" b="1" dirty="0">
                <a:solidFill>
                  <a:prstClr val="black"/>
                </a:solidFill>
                <a:latin typeface="微軟正黑體" panose="020B0604030504040204" pitchFamily="34" charset="-120"/>
                <a:ea typeface="微軟正黑體" panose="020B0604030504040204" pitchFamily="34" charset="-120"/>
              </a:rPr>
              <a:t>現</a:t>
            </a:r>
            <a:r>
              <a:rPr lang="zh-TW" altLang="en-US" sz="2800" b="1" dirty="0" smtClean="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當駕駛員的視線離開路面</a:t>
            </a:r>
            <a:r>
              <a:rPr lang="zh-TW" altLang="en-US" sz="2800" b="1" dirty="0" smtClean="0">
                <a:solidFill>
                  <a:prstClr val="black"/>
                </a:solidFill>
                <a:latin typeface="微軟正黑體" panose="020B0604030504040204" pitchFamily="34" charset="-120"/>
                <a:ea typeface="微軟正黑體" panose="020B0604030504040204" pitchFamily="34" charset="-120"/>
              </a:rPr>
              <a:t>僅</a:t>
            </a:r>
            <a:r>
              <a:rPr lang="en-US" altLang="zh-TW" sz="2800" b="1" dirty="0" smtClean="0">
                <a:solidFill>
                  <a:prstClr val="black"/>
                </a:solidFill>
                <a:latin typeface="微軟正黑體" panose="020B0604030504040204" pitchFamily="34" charset="-120"/>
                <a:ea typeface="微軟正黑體" panose="020B0604030504040204" pitchFamily="34" charset="-120"/>
              </a:rPr>
              <a:t>2sec</a:t>
            </a:r>
            <a:r>
              <a:rPr lang="zh-TW" altLang="en-US" sz="2800" b="1" dirty="0" smtClean="0">
                <a:solidFill>
                  <a:prstClr val="black"/>
                </a:solidFill>
                <a:latin typeface="微軟正黑體" panose="020B0604030504040204" pitchFamily="34" charset="-120"/>
                <a:ea typeface="微軟正黑體" panose="020B0604030504040204" pitchFamily="34" charset="-120"/>
              </a:rPr>
              <a:t>時</a:t>
            </a:r>
            <a:r>
              <a:rPr lang="zh-TW" altLang="en-US" sz="2800" b="1" dirty="0">
                <a:solidFill>
                  <a:prstClr val="black"/>
                </a:solidFill>
                <a:latin typeface="微軟正黑體" panose="020B0604030504040204" pitchFamily="34" charset="-120"/>
                <a:ea typeface="微軟正黑體" panose="020B0604030504040204" pitchFamily="34" charset="-120"/>
              </a:rPr>
              <a:t>，碰撞風險已經</a:t>
            </a:r>
            <a:r>
              <a:rPr lang="zh-TW" altLang="en-US" sz="2800" b="1" dirty="0" smtClean="0">
                <a:solidFill>
                  <a:prstClr val="black"/>
                </a:solidFill>
                <a:latin typeface="微軟正黑體" panose="020B0604030504040204" pitchFamily="34" charset="-120"/>
                <a:ea typeface="微軟正黑體" panose="020B0604030504040204" pitchFamily="34" charset="-120"/>
              </a:rPr>
              <a:t>大大的增加</a:t>
            </a:r>
            <a:r>
              <a:rPr lang="en-US" altLang="zh-TW" sz="2800" b="1" dirty="0" smtClean="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Dingus et al., 2016)</a:t>
            </a:r>
            <a:endParaRPr lang="zh-TW" altLang="en-US" dirty="0"/>
          </a:p>
        </p:txBody>
      </p:sp>
      <p:sp>
        <p:nvSpPr>
          <p:cNvPr id="3" name="矩形 2"/>
          <p:cNvSpPr/>
          <p:nvPr/>
        </p:nvSpPr>
        <p:spPr>
          <a:xfrm>
            <a:off x="144379" y="5211602"/>
            <a:ext cx="11843657"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自動</a:t>
            </a:r>
            <a:r>
              <a:rPr lang="zh-TW" altLang="en-US" sz="2800" b="1" dirty="0" smtClean="0">
                <a:solidFill>
                  <a:prstClr val="black"/>
                </a:solidFill>
                <a:latin typeface="微軟正黑體" panose="020B0604030504040204" pitchFamily="34" charset="-120"/>
                <a:ea typeface="微軟正黑體" panose="020B0604030504040204" pitchFamily="34" charset="-120"/>
              </a:rPr>
              <a:t>駕駛的駕駛員</a:t>
            </a:r>
            <a:r>
              <a:rPr lang="zh-TW" altLang="en-US" sz="2800" b="1" dirty="0">
                <a:solidFill>
                  <a:prstClr val="black"/>
                </a:solidFill>
                <a:latin typeface="微軟正黑體" panose="020B0604030504040204" pitchFamily="34" charset="-120"/>
                <a:ea typeface="微軟正黑體" panose="020B0604030504040204" pitchFamily="34" charset="-120"/>
              </a:rPr>
              <a:t>恢復</a:t>
            </a:r>
            <a:r>
              <a:rPr lang="zh-TW" altLang="en-US" sz="2800" b="1" dirty="0">
                <a:solidFill>
                  <a:srgbClr val="FF0000"/>
                </a:solidFill>
                <a:latin typeface="微軟正黑體" panose="020B0604030504040204" pitchFamily="34" charset="-120"/>
                <a:ea typeface="微軟正黑體" panose="020B0604030504040204" pitchFamily="34" charset="-120"/>
              </a:rPr>
              <a:t>手動駕駛後的反應速度較慢</a:t>
            </a:r>
            <a:r>
              <a:rPr lang="zh-TW" altLang="en-US" sz="2800" b="1" dirty="0">
                <a:solidFill>
                  <a:prstClr val="black"/>
                </a:solidFill>
                <a:latin typeface="微軟正黑體" panose="020B0604030504040204" pitchFamily="34" charset="-120"/>
                <a:ea typeface="微軟正黑體" panose="020B0604030504040204" pitchFamily="34" charset="-120"/>
              </a:rPr>
              <a:t>，但大多數駕駛員都會有足夠的</a:t>
            </a:r>
            <a:r>
              <a:rPr lang="zh-TW" altLang="en-US" sz="2800" b="1" dirty="0" smtClean="0">
                <a:solidFill>
                  <a:prstClr val="black"/>
                </a:solidFill>
                <a:latin typeface="微軟正黑體" panose="020B0604030504040204" pitchFamily="34" charset="-120"/>
                <a:ea typeface="微軟正黑體" panose="020B0604030504040204" pitchFamily="34" charset="-120"/>
              </a:rPr>
              <a:t>反應，其</a:t>
            </a:r>
            <a:r>
              <a:rPr lang="zh-TW" altLang="en-US" sz="2800" b="1" dirty="0" smtClean="0">
                <a:solidFill>
                  <a:srgbClr val="FF0000"/>
                </a:solidFill>
                <a:latin typeface="微軟正黑體" panose="020B0604030504040204" pitchFamily="34" charset="-120"/>
                <a:ea typeface="微軟正黑體" panose="020B0604030504040204" pitchFamily="34" charset="-120"/>
              </a:rPr>
              <a:t>轉換控制時間</a:t>
            </a:r>
            <a:r>
              <a:rPr lang="zh-TW" altLang="en-US" sz="2800" b="1" dirty="0">
                <a:solidFill>
                  <a:srgbClr val="FF0000"/>
                </a:solidFill>
                <a:latin typeface="微軟正黑體" panose="020B0604030504040204" pitchFamily="34" charset="-120"/>
                <a:ea typeface="微軟正黑體" panose="020B0604030504040204" pitchFamily="34" charset="-120"/>
              </a:rPr>
              <a:t>短至</a:t>
            </a:r>
            <a:r>
              <a:rPr lang="en-US" altLang="zh-TW" sz="2800" b="1" dirty="0">
                <a:solidFill>
                  <a:srgbClr val="FF0000"/>
                </a:solidFill>
                <a:latin typeface="微軟正黑體" panose="020B0604030504040204" pitchFamily="34" charset="-120"/>
                <a:ea typeface="微軟正黑體" panose="020B0604030504040204" pitchFamily="34" charset="-120"/>
              </a:rPr>
              <a:t>4</a:t>
            </a:r>
            <a:r>
              <a:rPr lang="zh-TW" altLang="en-US" sz="2800" b="1" dirty="0">
                <a:solidFill>
                  <a:srgbClr val="FF0000"/>
                </a:solidFill>
                <a:latin typeface="微軟正黑體" panose="020B0604030504040204" pitchFamily="34" charset="-120"/>
                <a:ea typeface="微軟正黑體" panose="020B0604030504040204" pitchFamily="34" charset="-120"/>
              </a:rPr>
              <a:t>到</a:t>
            </a:r>
            <a:r>
              <a:rPr lang="en-US" altLang="zh-TW" sz="2800" b="1" dirty="0">
                <a:solidFill>
                  <a:srgbClr val="FF0000"/>
                </a:solidFill>
                <a:latin typeface="微軟正黑體" panose="020B0604030504040204" pitchFamily="34" charset="-120"/>
                <a:ea typeface="微軟正黑體" panose="020B0604030504040204" pitchFamily="34" charset="-120"/>
              </a:rPr>
              <a:t>5</a:t>
            </a:r>
            <a:r>
              <a:rPr lang="zh-TW" altLang="en-US" sz="2800" b="1" dirty="0" smtClean="0">
                <a:solidFill>
                  <a:srgbClr val="FF0000"/>
                </a:solidFill>
                <a:latin typeface="微軟正黑體" panose="020B0604030504040204" pitchFamily="34" charset="-120"/>
                <a:ea typeface="微軟正黑體" panose="020B0604030504040204" pitchFamily="34" charset="-120"/>
              </a:rPr>
              <a:t>秒</a:t>
            </a:r>
            <a:r>
              <a:rPr lang="zh-TW" altLang="en-US" sz="2800" b="1" dirty="0">
                <a:solidFill>
                  <a:srgbClr val="FF0000"/>
                </a:solidFill>
                <a:latin typeface="微軟正黑體" panose="020B0604030504040204" pitchFamily="34" charset="-120"/>
                <a:ea typeface="微軟正黑體" panose="020B0604030504040204" pitchFamily="34" charset="-120"/>
              </a:rPr>
              <a:t> </a:t>
            </a:r>
            <a:r>
              <a:rPr lang="zh-TW" altLang="en-US" sz="2800" b="1" dirty="0" smtClean="0">
                <a:solidFill>
                  <a:srgbClr val="FF0000"/>
                </a:solidFill>
                <a:latin typeface="微軟正黑體" panose="020B0604030504040204" pitchFamily="34" charset="-120"/>
                <a:ea typeface="微軟正黑體" panose="020B0604030504040204" pitchFamily="34" charset="-120"/>
              </a:rPr>
              <a:t>                                            </a:t>
            </a:r>
            <a:r>
              <a:rPr lang="en-US" altLang="zh-TW" sz="2800" b="1" dirty="0" smtClean="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Gold et al., 2013, Melcher et al., 2015)</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27017" y="561703"/>
            <a:ext cx="3782702"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a:t>
            </a:r>
            <a:r>
              <a:rPr lang="en-US" altLang="zh-TW" sz="4800" dirty="0" smtClean="0">
                <a:solidFill>
                  <a:prstClr val="black"/>
                </a:solidFill>
                <a:latin typeface="微軟正黑體" panose="020B0604030504040204" pitchFamily="34" charset="-120"/>
                <a:ea typeface="微軟正黑體" panose="020B0604030504040204" pitchFamily="34" charset="-120"/>
              </a:rPr>
              <a:t>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5639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Data processing and analysis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356472" y="1942665"/>
            <a:ext cx="11212058"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分析人員</a:t>
            </a:r>
            <a:r>
              <a:rPr lang="zh-TW" altLang="en-US" sz="2800" b="1" dirty="0">
                <a:latin typeface="微軟正黑體" panose="020B0604030504040204" pitchFamily="34" charset="-120"/>
                <a:ea typeface="微軟正黑體" panose="020B0604030504040204" pitchFamily="34" charset="-120"/>
              </a:rPr>
              <a:t>分析眼動儀的影像</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從</a:t>
            </a:r>
            <a:r>
              <a:rPr lang="en-US" altLang="zh-TW" sz="2800" b="1" dirty="0" smtClean="0">
                <a:latin typeface="微軟正黑體" panose="020B0604030504040204" pitchFamily="34" charset="-120"/>
                <a:ea typeface="微軟正黑體" panose="020B0604030504040204" pitchFamily="34" charset="-120"/>
              </a:rPr>
              <a:t>TOR</a:t>
            </a:r>
            <a:r>
              <a:rPr lang="zh-TW" altLang="en-US" sz="2800" b="1" dirty="0" smtClean="0">
                <a:latin typeface="微軟正黑體" panose="020B0604030504040204" pitchFamily="34" charset="-120"/>
                <a:ea typeface="微軟正黑體" panose="020B0604030504040204" pitchFamily="34" charset="-120"/>
              </a:rPr>
              <a:t>到潛在風險結束</a:t>
            </a:r>
            <a:r>
              <a:rPr lang="en-US" altLang="zh-TW"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
        <p:nvSpPr>
          <p:cNvPr id="10" name="矩形 9"/>
          <p:cNvSpPr/>
          <p:nvPr/>
        </p:nvSpPr>
        <p:spPr>
          <a:xfrm>
            <a:off x="356472" y="2805451"/>
            <a:ext cx="11212058"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在連續的眼動儀影片中，十字線會指出注視的方向，如十字線在感興趣區域</a:t>
            </a:r>
            <a:r>
              <a:rPr lang="en-US" altLang="zh-TW" sz="2800" b="1" dirty="0" smtClean="0">
                <a:latin typeface="微軟正黑體" panose="020B0604030504040204" pitchFamily="34" charset="-120"/>
                <a:ea typeface="微軟正黑體" panose="020B0604030504040204" pitchFamily="34" charset="-120"/>
              </a:rPr>
              <a:t>(AOI)</a:t>
            </a:r>
            <a:r>
              <a:rPr lang="zh-TW" altLang="en-US" sz="2800" b="1" dirty="0" smtClean="0">
                <a:latin typeface="微軟正黑體" panose="020B0604030504040204" pitchFamily="34" charset="-120"/>
                <a:ea typeface="微軟正黑體" panose="020B0604030504040204" pitchFamily="34" charset="-120"/>
              </a:rPr>
              <a:t>，也就是潛在危險的畫面上，則評為</a:t>
            </a:r>
            <a:r>
              <a:rPr lang="zh-TW" altLang="en-US" sz="2800" b="1" dirty="0" smtClean="0">
                <a:solidFill>
                  <a:srgbClr val="C00000"/>
                </a:solidFill>
                <a:latin typeface="微軟正黑體" panose="020B0604030504040204" pitchFamily="34" charset="-120"/>
                <a:ea typeface="微軟正黑體" panose="020B0604030504040204" pitchFamily="34" charset="-120"/>
              </a:rPr>
              <a:t>發現</a:t>
            </a:r>
            <a:endParaRPr lang="zh-TW" altLang="en-US" sz="2800" b="1" dirty="0">
              <a:solidFill>
                <a:srgbClr val="C00000"/>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56472" y="5181966"/>
            <a:ext cx="6391493" cy="523220"/>
          </a:xfrm>
          <a:prstGeom prst="rect">
            <a:avLst/>
          </a:prstGeom>
        </p:spPr>
        <p:txBody>
          <a:bodyPr wrap="non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利用</a:t>
            </a:r>
            <a:r>
              <a:rPr lang="zh-TW" altLang="en-US" sz="2800" b="1" dirty="0">
                <a:solidFill>
                  <a:srgbClr val="CC0000"/>
                </a:solidFill>
                <a:latin typeface="微軟正黑體" panose="020B0604030504040204" pitchFamily="34" charset="-120"/>
                <a:ea typeface="微軟正黑體" panose="020B0604030504040204" pitchFamily="34" charset="-120"/>
              </a:rPr>
              <a:t>二項式的廣義線性模型</a:t>
            </a:r>
            <a:r>
              <a:rPr lang="zh-TW" altLang="en-US" sz="2800" b="1" dirty="0">
                <a:latin typeface="微軟正黑體" panose="020B0604030504040204" pitchFamily="34" charset="-120"/>
                <a:ea typeface="微軟正黑體" panose="020B0604030504040204" pitchFamily="34" charset="-120"/>
              </a:rPr>
              <a:t>進行調查</a:t>
            </a:r>
          </a:p>
        </p:txBody>
      </p:sp>
      <p:sp>
        <p:nvSpPr>
          <p:cNvPr id="9" name="矩形 8"/>
          <p:cNvSpPr/>
          <p:nvPr/>
        </p:nvSpPr>
        <p:spPr>
          <a:xfrm>
            <a:off x="908421" y="5783142"/>
            <a:ext cx="844333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因為使用這種方法，缺失值不會在整個案例中被排除</a:t>
            </a:r>
          </a:p>
        </p:txBody>
      </p:sp>
      <p:sp>
        <p:nvSpPr>
          <p:cNvPr id="11" name="矩形 10"/>
          <p:cNvSpPr/>
          <p:nvPr/>
        </p:nvSpPr>
        <p:spPr>
          <a:xfrm>
            <a:off x="356472" y="3993708"/>
            <a:ext cx="11467846" cy="954107"/>
          </a:xfrm>
          <a:prstGeom prst="rect">
            <a:avLst/>
          </a:prstGeom>
        </p:spPr>
        <p:txBody>
          <a:bodyPr wrap="square">
            <a:spAutoFit/>
          </a:bodyPr>
          <a:lstStyle/>
          <a:p>
            <a:pPr marL="457200" indent="-457200">
              <a:spcAft>
                <a:spcPts val="0"/>
              </a:spcAft>
              <a:buFont typeface="Arial" panose="020B0604020202020204" pitchFamily="34" charset="0"/>
              <a:buChar char="•"/>
            </a:pPr>
            <a:r>
              <a:rPr lang="zh-TW" altLang="zh-TW" sz="2800" b="1" dirty="0">
                <a:latin typeface="微軟正黑體" panose="020B0604030504040204" pitchFamily="34" charset="-120"/>
                <a:ea typeface="微軟正黑體" panose="020B0604030504040204" pitchFamily="34" charset="-120"/>
              </a:rPr>
              <a:t>在</a:t>
            </a:r>
            <a:r>
              <a:rPr lang="en-US" altLang="zh-TW" sz="2800" b="1" dirty="0">
                <a:latin typeface="微軟正黑體" panose="020B0604030504040204" pitchFamily="34" charset="-120"/>
                <a:ea typeface="微軟正黑體" panose="020B0604030504040204" pitchFamily="34" charset="-120"/>
              </a:rPr>
              <a:t>344</a:t>
            </a:r>
            <a:r>
              <a:rPr lang="zh-TW" altLang="zh-TW" sz="2800" b="1" dirty="0">
                <a:latin typeface="微軟正黑體" panose="020B0604030504040204" pitchFamily="34" charset="-120"/>
                <a:ea typeface="微軟正黑體" panose="020B0604030504040204" pitchFamily="34" charset="-120"/>
              </a:rPr>
              <a:t>個影片中，有</a:t>
            </a:r>
            <a:r>
              <a:rPr lang="en-US" altLang="zh-TW" sz="2800" b="1" dirty="0">
                <a:latin typeface="微軟正黑體" panose="020B0604030504040204" pitchFamily="34" charset="-120"/>
                <a:ea typeface="微軟正黑體" panose="020B0604030504040204" pitchFamily="34" charset="-120"/>
              </a:rPr>
              <a:t>18</a:t>
            </a:r>
            <a:r>
              <a:rPr lang="zh-TW" altLang="zh-TW" sz="2800" b="1" dirty="0">
                <a:latin typeface="微軟正黑體" panose="020B0604030504040204" pitchFamily="34" charset="-120"/>
                <a:ea typeface="微軟正黑體" panose="020B0604030504040204" pitchFamily="34" charset="-120"/>
              </a:rPr>
              <a:t>個影片</a:t>
            </a:r>
            <a:r>
              <a:rPr lang="zh-TW" altLang="zh-TW" sz="2800" b="1" dirty="0" smtClean="0">
                <a:latin typeface="微軟正黑體" panose="020B0604030504040204" pitchFamily="34" charset="-120"/>
                <a:ea typeface="微軟正黑體" panose="020B0604030504040204" pitchFamily="34" charset="-120"/>
              </a:rPr>
              <a:t>評為</a:t>
            </a:r>
            <a:r>
              <a:rPr lang="zh-TW" altLang="zh-TW" sz="2800" b="1" dirty="0" smtClean="0">
                <a:solidFill>
                  <a:srgbClr val="C00000"/>
                </a:solidFill>
                <a:latin typeface="微軟正黑體" panose="020B0604030504040204" pitchFamily="34" charset="-120"/>
                <a:ea typeface="微軟正黑體" panose="020B0604030504040204" pitchFamily="34" charset="-120"/>
              </a:rPr>
              <a:t>遺失</a:t>
            </a:r>
            <a:endParaRPr lang="en-US" altLang="zh-TW" sz="2800" b="1" dirty="0" smtClean="0">
              <a:solidFill>
                <a:srgbClr val="C00000"/>
              </a:solidFill>
              <a:latin typeface="微軟正黑體" panose="020B0604030504040204" pitchFamily="34" charset="-120"/>
              <a:ea typeface="微軟正黑體" panose="020B0604030504040204" pitchFamily="34" charset="-120"/>
            </a:endParaRPr>
          </a:p>
          <a:p>
            <a:pPr>
              <a:spcAft>
                <a:spcPts val="0"/>
              </a:spcAft>
            </a:pPr>
            <a:r>
              <a:rPr lang="zh-TW" altLang="en-US" sz="2800" b="1" dirty="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由於眨眼或眼動儀瞬間的故障</a:t>
            </a:r>
            <a:r>
              <a:rPr lang="en-US" altLang="zh-TW" sz="2800" b="1" dirty="0">
                <a:latin typeface="微軟正黑體" panose="020B0604030504040204" pitchFamily="34" charset="-120"/>
                <a:ea typeface="微軟正黑體" panose="020B0604030504040204" pitchFamily="34" charset="-120"/>
              </a:rPr>
              <a:t>)</a:t>
            </a:r>
            <a:endParaRPr lang="zh-TW"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9175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Data processing and analysis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428661" y="1709182"/>
            <a:ext cx="11212058"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分析人員計算</a:t>
            </a:r>
            <a:r>
              <a:rPr lang="zh-TW" altLang="en-US" sz="2800" b="1" dirty="0">
                <a:latin typeface="微軟正黑體" panose="020B0604030504040204" pitchFamily="34" charset="-120"/>
                <a:ea typeface="微軟正黑體" panose="020B0604030504040204" pitchFamily="34" charset="-120"/>
              </a:rPr>
              <a:t>接管</a:t>
            </a:r>
            <a:r>
              <a:rPr lang="zh-TW" altLang="en-US" sz="2800" b="1" dirty="0" smtClean="0">
                <a:latin typeface="微軟正黑體" panose="020B0604030504040204" pitchFamily="34" charset="-120"/>
                <a:ea typeface="微軟正黑體" panose="020B0604030504040204" pitchFamily="34" charset="-120"/>
              </a:rPr>
              <a:t>請求</a:t>
            </a:r>
            <a:r>
              <a:rPr lang="en-US" altLang="zh-TW" sz="2800" b="1" dirty="0" smtClean="0">
                <a:latin typeface="微軟正黑體" panose="020B0604030504040204" pitchFamily="34" charset="-120"/>
                <a:ea typeface="微軟正黑體" panose="020B0604030504040204" pitchFamily="34" charset="-120"/>
              </a:rPr>
              <a:t>(TOR)</a:t>
            </a:r>
            <a:r>
              <a:rPr lang="zh-TW" altLang="en-US" sz="2800" b="1" dirty="0" smtClean="0">
                <a:latin typeface="微軟正黑體" panose="020B0604030504040204" pitchFamily="34" charset="-120"/>
                <a:ea typeface="微軟正黑體" panose="020B0604030504040204" pitchFamily="34" charset="-120"/>
              </a:rPr>
              <a:t>到</a:t>
            </a:r>
            <a:r>
              <a:rPr lang="zh-TW" altLang="en-US" sz="2800" b="1" dirty="0">
                <a:latin typeface="微軟正黑體" panose="020B0604030504040204" pitchFamily="34" charset="-120"/>
                <a:ea typeface="微軟正黑體" panose="020B0604030504040204" pitchFamily="34" charset="-120"/>
              </a:rPr>
              <a:t>轉換控制期之間的時間</a:t>
            </a:r>
          </a:p>
        </p:txBody>
      </p:sp>
      <p:sp>
        <p:nvSpPr>
          <p:cNvPr id="10" name="矩形 9"/>
          <p:cNvSpPr/>
          <p:nvPr/>
        </p:nvSpPr>
        <p:spPr>
          <a:xfrm>
            <a:off x="627017" y="2372126"/>
            <a:ext cx="11212058" cy="954107"/>
          </a:xfrm>
          <a:prstGeom prst="rect">
            <a:avLst/>
          </a:prstGeom>
        </p:spPr>
        <p:txBody>
          <a:bodyPr wrap="square">
            <a:spAutoFit/>
          </a:bodyPr>
          <a:lstStyle/>
          <a:p>
            <a:pPr marL="457200" indent="-457200">
              <a:buFont typeface="Wingdings" panose="05000000000000000000" pitchFamily="2" charset="2"/>
              <a:buChar char="ü"/>
            </a:pPr>
            <a:r>
              <a:rPr lang="zh-TW" altLang="en-US" sz="2800" b="1" dirty="0">
                <a:latin typeface="微軟正黑體" panose="020B0604030504040204" pitchFamily="34" charset="-120"/>
                <a:ea typeface="微軟正黑體" panose="020B0604030504040204" pitchFamily="34" charset="-120"/>
              </a:rPr>
              <a:t>接管</a:t>
            </a:r>
            <a:r>
              <a:rPr lang="zh-TW" altLang="en-US" sz="2800" b="1" dirty="0" smtClean="0">
                <a:latin typeface="微軟正黑體" panose="020B0604030504040204" pitchFamily="34" charset="-120"/>
                <a:ea typeface="微軟正黑體" panose="020B0604030504040204" pitchFamily="34" charset="-120"/>
              </a:rPr>
              <a:t>請求</a:t>
            </a:r>
            <a:r>
              <a:rPr lang="en-US" altLang="zh-TW" sz="2800" b="1" dirty="0">
                <a:latin typeface="微軟正黑體" panose="020B0604030504040204" pitchFamily="34" charset="-120"/>
                <a:ea typeface="微軟正黑體" panose="020B0604030504040204" pitchFamily="34" charset="-120"/>
              </a:rPr>
              <a:t>(TOR)</a:t>
            </a:r>
            <a:r>
              <a:rPr lang="zh-TW" altLang="en-US" sz="2800" b="1" dirty="0" smtClean="0">
                <a:latin typeface="微軟正黑體" panose="020B0604030504040204" pitchFamily="34" charset="-120"/>
                <a:ea typeface="微軟正黑體" panose="020B0604030504040204" pitchFamily="34" charset="-120"/>
              </a:rPr>
              <a:t>到</a:t>
            </a:r>
            <a:r>
              <a:rPr lang="zh-TW" altLang="en-US" sz="2800" b="1" dirty="0">
                <a:latin typeface="微軟正黑體" panose="020B0604030504040204" pitchFamily="34" charset="-120"/>
                <a:ea typeface="微軟正黑體" panose="020B0604030504040204" pitchFamily="34" charset="-120"/>
              </a:rPr>
              <a:t>受測者將一隻手放在方向盤時之間的時間</a:t>
            </a:r>
          </a:p>
          <a:p>
            <a:pPr marL="457200" indent="-457200">
              <a:buFont typeface="Wingdings" panose="05000000000000000000" pitchFamily="2" charset="2"/>
              <a:buChar char="ü"/>
            </a:pPr>
            <a:r>
              <a:rPr lang="zh-TW" altLang="en-US" sz="2800" b="1" dirty="0">
                <a:latin typeface="微軟正黑體" panose="020B0604030504040204" pitchFamily="34" charset="-120"/>
                <a:ea typeface="微軟正黑體" panose="020B0604030504040204" pitchFamily="34" charset="-120"/>
              </a:rPr>
              <a:t>接管</a:t>
            </a:r>
            <a:r>
              <a:rPr lang="zh-TW" altLang="en-US" sz="2800" b="1" dirty="0" smtClean="0">
                <a:latin typeface="微軟正黑體" panose="020B0604030504040204" pitchFamily="34" charset="-120"/>
                <a:ea typeface="微軟正黑體" panose="020B0604030504040204" pitchFamily="34" charset="-120"/>
              </a:rPr>
              <a:t>請求</a:t>
            </a:r>
            <a:r>
              <a:rPr lang="en-US" altLang="zh-TW" sz="2800" b="1" dirty="0">
                <a:latin typeface="微軟正黑體" panose="020B0604030504040204" pitchFamily="34" charset="-120"/>
                <a:ea typeface="微軟正黑體" panose="020B0604030504040204" pitchFamily="34" charset="-120"/>
              </a:rPr>
              <a:t>(TOR)</a:t>
            </a:r>
            <a:r>
              <a:rPr lang="zh-TW" altLang="en-US" sz="2800" b="1" dirty="0" smtClean="0">
                <a:latin typeface="微軟正黑體" panose="020B0604030504040204" pitchFamily="34" charset="-120"/>
                <a:ea typeface="微軟正黑體" panose="020B0604030504040204" pitchFamily="34" charset="-120"/>
              </a:rPr>
              <a:t>到</a:t>
            </a:r>
            <a:r>
              <a:rPr lang="zh-TW" altLang="en-US" sz="2800" b="1" dirty="0">
                <a:latin typeface="微軟正黑體" panose="020B0604030504040204" pitchFamily="34" charset="-120"/>
                <a:ea typeface="微軟正黑體" panose="020B0604030504040204" pitchFamily="34" charset="-120"/>
              </a:rPr>
              <a:t>受測者眼睛注視前方道路之間的時間</a:t>
            </a:r>
          </a:p>
        </p:txBody>
      </p:sp>
      <p:sp>
        <p:nvSpPr>
          <p:cNvPr id="3" name="矩形 2"/>
          <p:cNvSpPr/>
          <p:nvPr/>
        </p:nvSpPr>
        <p:spPr>
          <a:xfrm>
            <a:off x="428661" y="3476269"/>
            <a:ext cx="9480884"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分析人員計算受測者離開</a:t>
            </a:r>
            <a:r>
              <a:rPr lang="zh-TW" altLang="en-US" sz="2800" b="1" dirty="0">
                <a:latin typeface="微軟正黑體" panose="020B0604030504040204" pitchFamily="34" charset="-120"/>
                <a:ea typeface="微軟正黑體" panose="020B0604030504040204" pitchFamily="34" charset="-120"/>
              </a:rPr>
              <a:t>遊戲，將頭抬起來觀看的次數</a:t>
            </a:r>
          </a:p>
        </p:txBody>
      </p:sp>
      <p:sp>
        <p:nvSpPr>
          <p:cNvPr id="12" name="矩形 11"/>
          <p:cNvSpPr/>
          <p:nvPr/>
        </p:nvSpPr>
        <p:spPr>
          <a:xfrm>
            <a:off x="428661" y="4289249"/>
            <a:ext cx="1095321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執行</a:t>
            </a:r>
            <a:r>
              <a:rPr lang="zh-TW" altLang="en-US" sz="2800" b="1" dirty="0">
                <a:solidFill>
                  <a:srgbClr val="C00000"/>
                </a:solidFill>
                <a:latin typeface="微軟正黑體" panose="020B0604030504040204" pitchFamily="34" charset="-120"/>
                <a:ea typeface="微軟正黑體" panose="020B0604030504040204" pitchFamily="34" charset="-120"/>
              </a:rPr>
              <a:t>多元回歸</a:t>
            </a:r>
            <a:r>
              <a:rPr lang="zh-TW" altLang="en-US" sz="2800" b="1" dirty="0" smtClean="0">
                <a:solidFill>
                  <a:srgbClr val="C00000"/>
                </a:solidFill>
                <a:latin typeface="微軟正黑體" panose="020B0604030504040204" pitchFamily="34" charset="-120"/>
                <a:ea typeface="微軟正黑體" panose="020B0604030504040204" pitchFamily="34" charset="-120"/>
              </a:rPr>
              <a:t>模型                                                                                      </a:t>
            </a:r>
            <a:r>
              <a:rPr lang="zh-TW" altLang="en-US" sz="2800" b="1" dirty="0" smtClean="0">
                <a:latin typeface="微軟正黑體" panose="020B0604030504040204" pitchFamily="34" charset="-120"/>
                <a:ea typeface="微軟正黑體" panose="020B0604030504040204" pitchFamily="34" charset="-120"/>
              </a:rPr>
              <a:t>分析</a:t>
            </a:r>
            <a:r>
              <a:rPr lang="zh-TW" altLang="en-US" sz="2800" b="1" dirty="0">
                <a:latin typeface="微軟正黑體" panose="020B0604030504040204" pitchFamily="34" charset="-120"/>
                <a:ea typeface="微軟正黑體" panose="020B0604030504040204" pitchFamily="34" charset="-120"/>
              </a:rPr>
              <a:t>背景</a:t>
            </a:r>
            <a:r>
              <a:rPr lang="zh-TW" altLang="en-US" sz="2800" b="1" dirty="0" smtClean="0">
                <a:latin typeface="微軟正黑體" panose="020B0604030504040204" pitchFamily="34" charset="-120"/>
                <a:ea typeface="微軟正黑體" panose="020B0604030504040204" pitchFamily="34" charset="-120"/>
              </a:rPr>
              <a:t>要素的影響</a:t>
            </a:r>
            <a:endParaRPr lang="zh-TW" altLang="en-US" sz="2800" b="1" dirty="0">
              <a:latin typeface="微軟正黑體" panose="020B0604030504040204" pitchFamily="34" charset="-120"/>
              <a:ea typeface="微軟正黑體" panose="020B0604030504040204" pitchFamily="34" charset="-120"/>
            </a:endParaRPr>
          </a:p>
        </p:txBody>
      </p:sp>
      <p:sp>
        <p:nvSpPr>
          <p:cNvPr id="4" name="矩形 3"/>
          <p:cNvSpPr/>
          <p:nvPr/>
        </p:nvSpPr>
        <p:spPr>
          <a:xfrm>
            <a:off x="4632236" y="4592263"/>
            <a:ext cx="6096000" cy="2246769"/>
          </a:xfrm>
          <a:prstGeom prst="rect">
            <a:avLst/>
          </a:prstGeom>
        </p:spPr>
        <p:txBody>
          <a:bodyPr>
            <a:spAutoFit/>
          </a:bodyPr>
          <a:lstStyle/>
          <a:p>
            <a:pPr marL="457200" indent="-457200">
              <a:buFont typeface="Wingdings" panose="05000000000000000000" pitchFamily="2" charset="2"/>
              <a:buChar char="ü"/>
            </a:pPr>
            <a:r>
              <a:rPr lang="zh-TW" altLang="en-US" sz="2800" b="1" dirty="0">
                <a:latin typeface="微軟正黑體" panose="020B0604030504040204" pitchFamily="34" charset="-120"/>
                <a:ea typeface="微軟正黑體" panose="020B0604030504040204" pitchFamily="34" charset="-120"/>
              </a:rPr>
              <a:t>感知搜尋</a:t>
            </a:r>
            <a:r>
              <a:rPr lang="zh-TW" altLang="en-US" sz="2800" b="1" dirty="0" smtClean="0">
                <a:solidFill>
                  <a:prstClr val="black"/>
                </a:solidFill>
                <a:latin typeface="微軟正黑體" panose="020B0604030504040204" pitchFamily="34" charset="-120"/>
                <a:ea typeface="微軟正黑體" panose="020B0604030504040204" pitchFamily="34" charset="-120"/>
              </a:rPr>
              <a:t>分數</a:t>
            </a:r>
            <a:endParaRPr lang="en-US" altLang="zh-TW" sz="2800" b="1" dirty="0" smtClean="0">
              <a:solidFill>
                <a:prstClr val="black"/>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對</a:t>
            </a:r>
            <a:r>
              <a:rPr lang="zh-TW" altLang="en-US" sz="2800" b="1" dirty="0">
                <a:solidFill>
                  <a:prstClr val="black"/>
                </a:solidFill>
                <a:latin typeface="微軟正黑體" panose="020B0604030504040204" pitchFamily="34" charset="-120"/>
                <a:ea typeface="微軟正黑體" panose="020B0604030504040204" pitchFamily="34" charset="-120"/>
              </a:rPr>
              <a:t>自動車的信任</a:t>
            </a:r>
            <a:r>
              <a:rPr lang="zh-TW" altLang="en-US" sz="2800" b="1" dirty="0" smtClean="0">
                <a:solidFill>
                  <a:prstClr val="black"/>
                </a:solidFill>
                <a:latin typeface="微軟正黑體" panose="020B0604030504040204" pitchFamily="34" charset="-120"/>
                <a:ea typeface="微軟正黑體" panose="020B0604030504040204" pitchFamily="34" charset="-120"/>
              </a:rPr>
              <a:t>度</a:t>
            </a:r>
            <a:endParaRPr lang="en-US" altLang="zh-TW" sz="2800" b="1" dirty="0" smtClean="0">
              <a:solidFill>
                <a:prstClr val="black"/>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年齡</a:t>
            </a:r>
            <a:endParaRPr lang="en-US" altLang="zh-TW" sz="2800" b="1" dirty="0" smtClean="0">
              <a:solidFill>
                <a:prstClr val="black"/>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年</a:t>
            </a:r>
            <a:r>
              <a:rPr lang="zh-TW" altLang="en-US" sz="2800" b="1" dirty="0" smtClean="0">
                <a:solidFill>
                  <a:prstClr val="black"/>
                </a:solidFill>
                <a:latin typeface="微軟正黑體" panose="020B0604030504040204" pitchFamily="34" charset="-120"/>
                <a:ea typeface="微軟正黑體" panose="020B0604030504040204" pitchFamily="34" charset="-120"/>
              </a:rPr>
              <a:t>里程數</a:t>
            </a:r>
            <a:endParaRPr lang="en-US" altLang="zh-TW" sz="2800" b="1" dirty="0" smtClean="0">
              <a:solidFill>
                <a:prstClr val="black"/>
              </a:solidFill>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擁有</a:t>
            </a:r>
            <a:r>
              <a:rPr lang="zh-TW" altLang="en-US" sz="2800" b="1" dirty="0">
                <a:solidFill>
                  <a:prstClr val="black"/>
                </a:solidFill>
                <a:latin typeface="微軟正黑體" panose="020B0604030504040204" pitchFamily="34" charset="-120"/>
                <a:ea typeface="微軟正黑體" panose="020B0604030504040204" pitchFamily="34" charset="-120"/>
              </a:rPr>
              <a:t>駕駛執照的</a:t>
            </a:r>
            <a:r>
              <a:rPr lang="zh-TW" altLang="en-US" sz="2800" b="1" dirty="0" smtClean="0">
                <a:solidFill>
                  <a:prstClr val="black"/>
                </a:solidFill>
                <a:latin typeface="微軟正黑體" panose="020B0604030504040204" pitchFamily="34" charset="-120"/>
                <a:ea typeface="微軟正黑體" panose="020B0604030504040204" pitchFamily="34" charset="-120"/>
              </a:rPr>
              <a:t>年限</a:t>
            </a:r>
            <a:endParaRPr lang="zh-TW" altLang="en-US" dirty="0"/>
          </a:p>
        </p:txBody>
      </p:sp>
    </p:spTree>
    <p:extLst>
      <p:ext uri="{BB962C8B-B14F-4D97-AF65-F5344CB8AC3E}">
        <p14:creationId xmlns:p14="http://schemas.microsoft.com/office/powerpoint/2010/main" val="2380593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27017" y="561703"/>
            <a:ext cx="194694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Result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2" name="组合 5"/>
          <p:cNvGrpSpPr/>
          <p:nvPr/>
        </p:nvGrpSpPr>
        <p:grpSpPr>
          <a:xfrm>
            <a:off x="-4387" y="-10931"/>
            <a:ext cx="429436" cy="1425913"/>
            <a:chOff x="-4387" y="-10931"/>
            <a:chExt cx="429436" cy="1425913"/>
          </a:xfrm>
        </p:grpSpPr>
        <p:sp>
          <p:nvSpPr>
            <p:cNvPr id="13"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
        <p:nvSpPr>
          <p:cNvPr id="17" name="矩形 16"/>
          <p:cNvSpPr/>
          <p:nvPr/>
        </p:nvSpPr>
        <p:spPr>
          <a:xfrm>
            <a:off x="205945" y="1671758"/>
            <a:ext cx="8226932" cy="954107"/>
          </a:xfrm>
          <a:prstGeom prst="rect">
            <a:avLst/>
          </a:prstGeom>
        </p:spPr>
        <p:txBody>
          <a:bodyPr wrap="none">
            <a:spAutoFit/>
          </a:bodyPr>
          <a:lstStyle/>
          <a:p>
            <a:pPr marL="457200" indent="-457200">
              <a:buFont typeface="Arial" panose="020B0604020202020204" pitchFamily="34" charset="0"/>
              <a:buChar char="•"/>
              <a:defRPr/>
            </a:pPr>
            <a:r>
              <a:rPr lang="en-US" altLang="zh-TW" sz="2800" b="1" dirty="0">
                <a:latin typeface="微軟正黑體" panose="020B0604030504040204" pitchFamily="34" charset="-120"/>
                <a:ea typeface="微軟正黑體" panose="020B0604030504040204" pitchFamily="34" charset="-120"/>
              </a:rPr>
              <a:t>4sec</a:t>
            </a:r>
            <a:r>
              <a:rPr lang="zh-TW" altLang="en-US" sz="2800" b="1" dirty="0" smtClean="0">
                <a:latin typeface="微軟正黑體" panose="020B0604030504040204" pitchFamily="34" charset="-120"/>
                <a:ea typeface="微軟正黑體" panose="020B0604030504040204" pitchFamily="34" charset="-120"/>
              </a:rPr>
              <a:t>組：</a:t>
            </a:r>
            <a:r>
              <a:rPr lang="en-US" altLang="zh-TW" sz="2800" b="1" dirty="0" smtClean="0">
                <a:latin typeface="微軟正黑體" panose="020B0604030504040204" pitchFamily="34" charset="-120"/>
                <a:ea typeface="微軟正黑體" panose="020B0604030504040204" pitchFamily="34" charset="-120"/>
              </a:rPr>
              <a:t>21</a:t>
            </a:r>
            <a:r>
              <a:rPr lang="zh-TW" altLang="en-US" sz="2800" b="1" dirty="0" smtClean="0">
                <a:latin typeface="微軟正黑體" panose="020B0604030504040204" pitchFamily="34" charset="-120"/>
                <a:ea typeface="微軟正黑體" panose="020B0604030504040204" pitchFamily="34" charset="-120"/>
              </a:rPr>
              <a:t>名受測者</a:t>
            </a:r>
            <a:r>
              <a:rPr lang="zh-TW" altLang="en-US" sz="2800" b="1" dirty="0">
                <a:latin typeface="微軟正黑體" panose="020B0604030504040204" pitchFamily="34" charset="-120"/>
                <a:ea typeface="微軟正黑體" panose="020B0604030504040204" pitchFamily="34" charset="-120"/>
              </a:rPr>
              <a:t>應該</a:t>
            </a:r>
            <a:r>
              <a:rPr lang="zh-TW" altLang="en-US" sz="2800" b="1" dirty="0" smtClean="0">
                <a:latin typeface="微軟正黑體" panose="020B0604030504040204" pitchFamily="34" charset="-120"/>
                <a:ea typeface="微軟正黑體" panose="020B0604030504040204" pitchFamily="34" charset="-120"/>
              </a:rPr>
              <a:t>注視到</a:t>
            </a:r>
            <a:r>
              <a:rPr lang="en-US" altLang="zh-TW" sz="2800" b="1" dirty="0" smtClean="0">
                <a:latin typeface="微軟正黑體" panose="020B0604030504040204" pitchFamily="34" charset="-120"/>
                <a:ea typeface="微軟正黑體" panose="020B0604030504040204" pitchFamily="34" charset="-120"/>
              </a:rPr>
              <a:t>168</a:t>
            </a:r>
            <a:r>
              <a:rPr lang="zh-TW" altLang="en-US" sz="2800" b="1" dirty="0">
                <a:latin typeface="微軟正黑體" panose="020B0604030504040204" pitchFamily="34" charset="-120"/>
                <a:ea typeface="微軟正黑體" panose="020B0604030504040204" pitchFamily="34" charset="-120"/>
              </a:rPr>
              <a:t>個潛在</a:t>
            </a:r>
            <a:r>
              <a:rPr lang="zh-TW" altLang="en-US" sz="2800" b="1" dirty="0" smtClean="0">
                <a:latin typeface="微軟正黑體" panose="020B0604030504040204" pitchFamily="34" charset="-120"/>
                <a:ea typeface="微軟正黑體" panose="020B0604030504040204" pitchFamily="34" charset="-120"/>
              </a:rPr>
              <a:t>危害</a:t>
            </a:r>
            <a:endParaRPr lang="zh-TW" altLang="en-US" sz="2800" b="1" dirty="0">
              <a:latin typeface="微軟正黑體" panose="020B0604030504040204" pitchFamily="34" charset="-120"/>
              <a:ea typeface="微軟正黑體" panose="020B0604030504040204" pitchFamily="34" charset="-120"/>
            </a:endParaRPr>
          </a:p>
          <a:p>
            <a:pPr>
              <a:defRPr/>
            </a:pPr>
            <a:r>
              <a:rPr lang="zh-TW" altLang="en-US" sz="2800" b="1" dirty="0" smtClean="0">
                <a:latin typeface="微軟正黑體" panose="020B0604030504040204" pitchFamily="34" charset="-120"/>
                <a:ea typeface="微軟正黑體" panose="020B0604030504040204" pitchFamily="34" charset="-120"/>
              </a:rPr>
              <a:t>     實際上</a:t>
            </a:r>
            <a:r>
              <a:rPr lang="zh-TW" altLang="en-US" sz="2800" b="1" dirty="0">
                <a:latin typeface="微軟正黑體" panose="020B0604030504040204" pitchFamily="34" charset="-120"/>
                <a:ea typeface="微軟正黑體" panose="020B0604030504040204" pitchFamily="34" charset="-120"/>
              </a:rPr>
              <a:t>只有注視到</a:t>
            </a:r>
            <a:r>
              <a:rPr lang="en-US" altLang="zh-TW" sz="2800" b="1" dirty="0">
                <a:latin typeface="微軟正黑體" panose="020B0604030504040204" pitchFamily="34" charset="-120"/>
                <a:ea typeface="微軟正黑體" panose="020B0604030504040204" pitchFamily="34" charset="-120"/>
              </a:rPr>
              <a:t>44</a:t>
            </a:r>
            <a:r>
              <a:rPr lang="zh-TW" altLang="en-US" sz="2800" b="1" dirty="0" smtClean="0">
                <a:latin typeface="微軟正黑體" panose="020B0604030504040204" pitchFamily="34" charset="-120"/>
                <a:ea typeface="微軟正黑體" panose="020B0604030504040204" pitchFamily="34" charset="-120"/>
              </a:rPr>
              <a:t>個</a:t>
            </a:r>
            <a:endParaRPr lang="en-US" altLang="zh-TW" sz="2800" b="1" dirty="0">
              <a:latin typeface="微軟正黑體" panose="020B0604030504040204" pitchFamily="34" charset="-120"/>
              <a:ea typeface="微軟正黑體" panose="020B0604030504040204" pitchFamily="34" charset="-120"/>
            </a:endParaRPr>
          </a:p>
        </p:txBody>
      </p:sp>
      <p:sp>
        <p:nvSpPr>
          <p:cNvPr id="20" name="矩形 19"/>
          <p:cNvSpPr/>
          <p:nvPr/>
        </p:nvSpPr>
        <p:spPr>
          <a:xfrm>
            <a:off x="222238" y="2747481"/>
            <a:ext cx="8586005" cy="954107"/>
          </a:xfrm>
          <a:prstGeom prst="rect">
            <a:avLst/>
          </a:prstGeom>
        </p:spPr>
        <p:txBody>
          <a:bodyPr wrap="none">
            <a:spAutoFit/>
          </a:bodyPr>
          <a:lstStyle/>
          <a:p>
            <a:pPr marL="457200" indent="-457200">
              <a:buFont typeface="Arial" panose="020B0604020202020204" pitchFamily="34" charset="0"/>
              <a:buChar char="•"/>
              <a:defRPr/>
            </a:pPr>
            <a:r>
              <a:rPr lang="en-US" altLang="zh-TW" sz="2800" b="1" dirty="0">
                <a:latin typeface="微軟正黑體" panose="020B0604030504040204" pitchFamily="34" charset="-120"/>
                <a:ea typeface="微軟正黑體" panose="020B0604030504040204" pitchFamily="34" charset="-120"/>
              </a:rPr>
              <a:t>6sec</a:t>
            </a:r>
            <a:r>
              <a:rPr lang="zh-TW" altLang="en-US" sz="2800" b="1" dirty="0" smtClean="0">
                <a:latin typeface="微軟正黑體" panose="020B0604030504040204" pitchFamily="34" charset="-120"/>
                <a:ea typeface="微軟正黑體" panose="020B0604030504040204" pitchFamily="34" charset="-120"/>
              </a:rPr>
              <a:t>組：</a:t>
            </a:r>
            <a:r>
              <a:rPr lang="en-US" altLang="zh-TW" sz="2800" b="1" dirty="0" smtClean="0">
                <a:latin typeface="微軟正黑體" panose="020B0604030504040204" pitchFamily="34" charset="-120"/>
                <a:ea typeface="微軟正黑體" panose="020B0604030504040204" pitchFamily="34" charset="-120"/>
              </a:rPr>
              <a:t>22</a:t>
            </a:r>
            <a:r>
              <a:rPr lang="zh-TW" altLang="en-US" sz="2800" b="1" dirty="0" smtClean="0">
                <a:latin typeface="微軟正黑體" panose="020B0604030504040204" pitchFamily="34" charset="-120"/>
                <a:ea typeface="微軟正黑體" panose="020B0604030504040204" pitchFamily="34" charset="-120"/>
              </a:rPr>
              <a:t>名</a:t>
            </a:r>
            <a:r>
              <a:rPr lang="zh-TW" altLang="en-US" sz="2800" b="1" dirty="0">
                <a:latin typeface="微軟正黑體" panose="020B0604030504040204" pitchFamily="34" charset="-120"/>
                <a:ea typeface="微軟正黑體" panose="020B0604030504040204" pitchFamily="34" charset="-120"/>
              </a:rPr>
              <a:t>受測</a:t>
            </a:r>
            <a:r>
              <a:rPr lang="zh-TW" altLang="en-US" sz="2800" b="1" dirty="0" smtClean="0">
                <a:latin typeface="微軟正黑體" panose="020B0604030504040204" pitchFamily="34" charset="-120"/>
                <a:ea typeface="微軟正黑體" panose="020B0604030504040204" pitchFamily="34" charset="-120"/>
              </a:rPr>
              <a:t>者</a:t>
            </a:r>
            <a:r>
              <a:rPr lang="zh-TW" altLang="en-US" sz="2800" b="1" dirty="0">
                <a:latin typeface="微軟正黑體" panose="020B0604030504040204" pitchFamily="34" charset="-120"/>
                <a:ea typeface="微軟正黑體" panose="020B0604030504040204" pitchFamily="34" charset="-120"/>
              </a:rPr>
              <a:t>應該注視到</a:t>
            </a:r>
            <a:r>
              <a:rPr lang="en-US" altLang="zh-TW" sz="2800" b="1" dirty="0" smtClean="0">
                <a:latin typeface="微軟正黑體" panose="020B0604030504040204" pitchFamily="34" charset="-120"/>
                <a:ea typeface="微軟正黑體" panose="020B0604030504040204" pitchFamily="34" charset="-120"/>
              </a:rPr>
              <a:t>176</a:t>
            </a:r>
            <a:r>
              <a:rPr lang="zh-TW" altLang="en-US" sz="2800" b="1" dirty="0">
                <a:latin typeface="微軟正黑體" panose="020B0604030504040204" pitchFamily="34" charset="-120"/>
                <a:ea typeface="微軟正黑體" panose="020B0604030504040204" pitchFamily="34" charset="-120"/>
              </a:rPr>
              <a:t>個潛在危害。</a:t>
            </a:r>
          </a:p>
          <a:p>
            <a:pPr>
              <a:defRPr/>
            </a:pPr>
            <a:r>
              <a:rPr lang="zh-TW" altLang="en-US" sz="2800" b="1" dirty="0" smtClean="0">
                <a:latin typeface="微軟正黑體" panose="020B0604030504040204" pitchFamily="34" charset="-120"/>
                <a:ea typeface="微軟正黑體" panose="020B0604030504040204" pitchFamily="34" charset="-120"/>
              </a:rPr>
              <a:t>     實際上</a:t>
            </a:r>
            <a:r>
              <a:rPr lang="zh-TW" altLang="en-US" sz="2800" b="1" dirty="0">
                <a:latin typeface="微軟正黑體" panose="020B0604030504040204" pitchFamily="34" charset="-120"/>
                <a:ea typeface="微軟正黑體" panose="020B0604030504040204" pitchFamily="34" charset="-120"/>
              </a:rPr>
              <a:t>只有注視到</a:t>
            </a:r>
            <a:r>
              <a:rPr lang="en-US" altLang="zh-TW" sz="2800" b="1" dirty="0">
                <a:latin typeface="微軟正黑體" panose="020B0604030504040204" pitchFamily="34" charset="-120"/>
                <a:ea typeface="微軟正黑體" panose="020B0604030504040204" pitchFamily="34" charset="-120"/>
              </a:rPr>
              <a:t>80</a:t>
            </a:r>
            <a:r>
              <a:rPr lang="zh-TW" altLang="en-US" sz="2800" b="1" dirty="0" smtClean="0">
                <a:latin typeface="微軟正黑體" panose="020B0604030504040204" pitchFamily="34" charset="-120"/>
                <a:ea typeface="微軟正黑體" panose="020B0604030504040204" pitchFamily="34" charset="-120"/>
              </a:rPr>
              <a:t>個</a:t>
            </a:r>
            <a:endParaRPr lang="en-US" altLang="zh-TW" sz="2800" b="1" dirty="0">
              <a:latin typeface="微軟正黑體" panose="020B0604030504040204" pitchFamily="34" charset="-120"/>
              <a:ea typeface="微軟正黑體" panose="020B0604030504040204" pitchFamily="34" charset="-120"/>
            </a:endParaRPr>
          </a:p>
        </p:txBody>
      </p:sp>
      <p:pic>
        <p:nvPicPr>
          <p:cNvPr id="11" name="圖片 10"/>
          <p:cNvPicPr>
            <a:picLocks noChangeAspect="1"/>
          </p:cNvPicPr>
          <p:nvPr/>
        </p:nvPicPr>
        <p:blipFill>
          <a:blip r:embed="rId3"/>
          <a:stretch>
            <a:fillRect/>
          </a:stretch>
        </p:blipFill>
        <p:spPr>
          <a:xfrm>
            <a:off x="4552950" y="3823204"/>
            <a:ext cx="7639050" cy="3034796"/>
          </a:xfrm>
          <a:prstGeom prst="rect">
            <a:avLst/>
          </a:prstGeom>
        </p:spPr>
      </p:pic>
      <p:sp>
        <p:nvSpPr>
          <p:cNvPr id="22" name="矩形 21"/>
          <p:cNvSpPr/>
          <p:nvPr/>
        </p:nvSpPr>
        <p:spPr>
          <a:xfrm>
            <a:off x="222238" y="4321020"/>
            <a:ext cx="5649173" cy="1384995"/>
          </a:xfrm>
          <a:prstGeom prst="rect">
            <a:avLst/>
          </a:prstGeom>
        </p:spPr>
        <p:txBody>
          <a:bodyPr wrap="square">
            <a:spAutoFit/>
          </a:bodyPr>
          <a:lstStyle/>
          <a:p>
            <a:pPr marL="457200" indent="-457200">
              <a:buFont typeface="Arial" panose="020B0604020202020204" pitchFamily="34" charset="0"/>
              <a:buChar char="•"/>
              <a:defRPr/>
            </a:pPr>
            <a:r>
              <a:rPr lang="zh-TW" altLang="en-US" sz="2800" b="1" dirty="0">
                <a:latin typeface="微軟正黑體" panose="020B0604030504040204" pitchFamily="34" charset="-120"/>
                <a:ea typeface="微軟正黑體" panose="020B0604030504040204" pitchFamily="34" charset="-120"/>
              </a:rPr>
              <a:t>注視到潛在危險的估計百分比為</a:t>
            </a:r>
          </a:p>
          <a:p>
            <a:pPr>
              <a:defRPr/>
            </a:pPr>
            <a:r>
              <a:rPr lang="en-US" altLang="zh-TW" sz="2800" b="1" dirty="0" smtClean="0">
                <a:latin typeface="微軟正黑體" panose="020B0604030504040204" pitchFamily="34" charset="-120"/>
                <a:ea typeface="微軟正黑體" panose="020B0604030504040204" pitchFamily="34" charset="-120"/>
              </a:rPr>
              <a:t>      4sec</a:t>
            </a:r>
            <a:r>
              <a:rPr lang="zh-TW" altLang="en-US" sz="2800" b="1" dirty="0">
                <a:latin typeface="微軟正黑體" panose="020B0604030504040204" pitchFamily="34" charset="-120"/>
                <a:ea typeface="微軟正黑體" panose="020B0604030504040204" pitchFamily="34" charset="-120"/>
              </a:rPr>
              <a:t>組：</a:t>
            </a:r>
            <a:r>
              <a:rPr lang="en-US" altLang="zh-TW" sz="2800" b="1" dirty="0">
                <a:latin typeface="微軟正黑體" panose="020B0604030504040204" pitchFamily="34" charset="-120"/>
                <a:ea typeface="微軟正黑體" panose="020B0604030504040204" pitchFamily="34" charset="-120"/>
              </a:rPr>
              <a:t>29% (SE = 3.6%)</a:t>
            </a:r>
          </a:p>
          <a:p>
            <a:pPr>
              <a:defRPr/>
            </a:pPr>
            <a:r>
              <a:rPr lang="en-US" altLang="zh-TW" sz="2800" b="1" dirty="0" smtClean="0">
                <a:latin typeface="微軟正黑體" panose="020B0604030504040204" pitchFamily="34" charset="-120"/>
                <a:ea typeface="微軟正黑體" panose="020B0604030504040204" pitchFamily="34" charset="-120"/>
              </a:rPr>
              <a:t>      6sec</a:t>
            </a:r>
            <a:r>
              <a:rPr lang="zh-TW" altLang="en-US" sz="2800" b="1" dirty="0">
                <a:latin typeface="微軟正黑體" panose="020B0604030504040204" pitchFamily="34" charset="-120"/>
                <a:ea typeface="微軟正黑體" panose="020B0604030504040204" pitchFamily="34" charset="-120"/>
              </a:rPr>
              <a:t>組：</a:t>
            </a:r>
            <a:r>
              <a:rPr lang="en-US" altLang="zh-TW" sz="2800" b="1" dirty="0">
                <a:latin typeface="微軟正黑體" panose="020B0604030504040204" pitchFamily="34" charset="-120"/>
                <a:ea typeface="微軟正黑體" panose="020B0604030504040204" pitchFamily="34" charset="-120"/>
              </a:rPr>
              <a:t>47% (SE = 3.8%) </a:t>
            </a:r>
          </a:p>
        </p:txBody>
      </p:sp>
    </p:spTree>
    <p:extLst>
      <p:ext uri="{BB962C8B-B14F-4D97-AF65-F5344CB8AC3E}">
        <p14:creationId xmlns:p14="http://schemas.microsoft.com/office/powerpoint/2010/main" val="31793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27017" y="561703"/>
            <a:ext cx="194694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Result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2" name="组合 5"/>
          <p:cNvGrpSpPr/>
          <p:nvPr/>
        </p:nvGrpSpPr>
        <p:grpSpPr>
          <a:xfrm>
            <a:off x="-4387" y="-10931"/>
            <a:ext cx="429436" cy="1425913"/>
            <a:chOff x="-4387" y="-10931"/>
            <a:chExt cx="429436" cy="1425913"/>
          </a:xfrm>
        </p:grpSpPr>
        <p:sp>
          <p:nvSpPr>
            <p:cNvPr id="13"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
        <p:nvSpPr>
          <p:cNvPr id="17" name="矩形 16"/>
          <p:cNvSpPr/>
          <p:nvPr/>
        </p:nvSpPr>
        <p:spPr>
          <a:xfrm>
            <a:off x="179751" y="1358457"/>
            <a:ext cx="7827784" cy="523220"/>
          </a:xfrm>
          <a:prstGeom prst="rect">
            <a:avLst/>
          </a:prstGeom>
        </p:spPr>
        <p:txBody>
          <a:bodyPr wrap="none">
            <a:spAutoFit/>
          </a:bodyPr>
          <a:lstStyle/>
          <a:p>
            <a:pPr marL="457200" indent="-457200">
              <a:buFont typeface="Arial" panose="020B0604020202020204" pitchFamily="34" charset="0"/>
              <a:buChar char="•"/>
              <a:defRPr/>
            </a:pPr>
            <a:r>
              <a:rPr lang="zh-TW" altLang="en-US" sz="2800" b="1" dirty="0">
                <a:latin typeface="微軟正黑體" panose="020B0604030504040204" pitchFamily="34" charset="-120"/>
                <a:ea typeface="微軟正黑體" panose="020B0604030504040204" pitchFamily="34" charset="-120"/>
              </a:rPr>
              <a:t>顯示受測者在情境中，注視潛在危害的百分比</a:t>
            </a:r>
            <a:endParaRPr lang="en-US" altLang="zh-TW" sz="2800" b="1"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3"/>
          <a:stretch>
            <a:fillRect/>
          </a:stretch>
        </p:blipFill>
        <p:spPr>
          <a:xfrm>
            <a:off x="0" y="3185025"/>
            <a:ext cx="12192000" cy="3672975"/>
          </a:xfrm>
          <a:prstGeom prst="rect">
            <a:avLst/>
          </a:prstGeom>
        </p:spPr>
      </p:pic>
      <p:sp>
        <p:nvSpPr>
          <p:cNvPr id="18" name="矩形 17"/>
          <p:cNvSpPr/>
          <p:nvPr/>
        </p:nvSpPr>
        <p:spPr>
          <a:xfrm>
            <a:off x="3849450" y="3696808"/>
            <a:ext cx="3297308" cy="28964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205945" y="1835533"/>
            <a:ext cx="12121716" cy="523220"/>
          </a:xfrm>
          <a:prstGeom prst="rect">
            <a:avLst/>
          </a:prstGeom>
        </p:spPr>
        <p:txBody>
          <a:bodyPr wrap="none">
            <a:spAutoFit/>
          </a:bodyPr>
          <a:lstStyle/>
          <a:p>
            <a:pPr marL="457200" indent="-457200">
              <a:buClr>
                <a:schemeClr val="tx1"/>
              </a:buClr>
              <a:buFont typeface="Arial" panose="020B0604020202020204" pitchFamily="34" charset="0"/>
              <a:buChar char="•"/>
              <a:defRPr/>
            </a:pPr>
            <a:r>
              <a:rPr lang="en-US" altLang="zh-TW" sz="2800" b="1" dirty="0" smtClean="0">
                <a:solidFill>
                  <a:srgbClr val="C00000"/>
                </a:solidFill>
                <a:latin typeface="微軟正黑體" panose="020B0604030504040204" pitchFamily="34" charset="-120"/>
                <a:ea typeface="微軟正黑體" panose="020B0604030504040204" pitchFamily="34" charset="-120"/>
              </a:rPr>
              <a:t>Fisher’s </a:t>
            </a:r>
            <a:r>
              <a:rPr lang="en-US" altLang="zh-TW" sz="2800" b="1" dirty="0">
                <a:solidFill>
                  <a:srgbClr val="C00000"/>
                </a:solidFill>
                <a:latin typeface="微軟正黑體" panose="020B0604030504040204" pitchFamily="34" charset="-120"/>
                <a:ea typeface="微軟正黑體" panose="020B0604030504040204" pitchFamily="34" charset="-120"/>
              </a:rPr>
              <a:t>Exact tests</a:t>
            </a:r>
            <a:r>
              <a:rPr lang="zh-TW" altLang="en-US" sz="2800" b="1" dirty="0">
                <a:latin typeface="微軟正黑體" panose="020B0604030504040204" pitchFamily="34" charset="-120"/>
                <a:ea typeface="微軟正黑體" panose="020B0604030504040204" pitchFamily="34" charset="-120"/>
              </a:rPr>
              <a:t>：比較每個潛在危害</a:t>
            </a:r>
            <a:r>
              <a:rPr lang="en-US" altLang="zh-TW" sz="2800" b="1" dirty="0" smtClean="0">
                <a:latin typeface="微軟正黑體" panose="020B0604030504040204" pitchFamily="34" charset="-120"/>
                <a:ea typeface="微軟正黑體" panose="020B0604030504040204" pitchFamily="34" charset="-120"/>
              </a:rPr>
              <a:t>4sec</a:t>
            </a:r>
            <a:r>
              <a:rPr lang="zh-TW" altLang="en-US" sz="2800" b="1" dirty="0" smtClean="0">
                <a:latin typeface="微軟正黑體" panose="020B0604030504040204" pitchFamily="34" charset="-120"/>
                <a:ea typeface="微軟正黑體" panose="020B0604030504040204" pitchFamily="34" charset="-120"/>
              </a:rPr>
              <a:t>組和</a:t>
            </a:r>
            <a:r>
              <a:rPr lang="en-US" altLang="zh-TW" sz="2800" b="1" dirty="0" smtClean="0">
                <a:latin typeface="微軟正黑體" panose="020B0604030504040204" pitchFamily="34" charset="-120"/>
                <a:ea typeface="微軟正黑體" panose="020B0604030504040204" pitchFamily="34" charset="-120"/>
              </a:rPr>
              <a:t>6sec</a:t>
            </a:r>
            <a:r>
              <a:rPr lang="zh-TW" altLang="en-US" sz="2800" b="1" dirty="0" smtClean="0">
                <a:latin typeface="微軟正黑體" panose="020B0604030504040204" pitchFamily="34" charset="-120"/>
                <a:ea typeface="微軟正黑體" panose="020B0604030504040204" pitchFamily="34" charset="-120"/>
              </a:rPr>
              <a:t>組之間</a:t>
            </a:r>
            <a:r>
              <a:rPr lang="zh-TW" altLang="en-US" sz="2800" b="1" dirty="0">
                <a:latin typeface="微軟正黑體" panose="020B0604030504040204" pitchFamily="34" charset="-120"/>
                <a:ea typeface="微軟正黑體" panose="020B0604030504040204" pitchFamily="34" charset="-120"/>
              </a:rPr>
              <a:t>的</a:t>
            </a:r>
            <a:r>
              <a:rPr lang="zh-TW" altLang="en-US" sz="2800" b="1" dirty="0" smtClean="0">
                <a:latin typeface="微軟正黑體" panose="020B0604030504040204" pitchFamily="34" charset="-120"/>
                <a:ea typeface="微軟正黑體" panose="020B0604030504040204" pitchFamily="34" charset="-120"/>
              </a:rPr>
              <a:t>關聯性</a:t>
            </a:r>
            <a:endParaRPr lang="en-US" altLang="zh-TW" sz="2800" b="1" dirty="0">
              <a:latin typeface="微軟正黑體" panose="020B0604030504040204" pitchFamily="34" charset="-120"/>
              <a:ea typeface="微軟正黑體" panose="020B0604030504040204" pitchFamily="34" charset="-120"/>
            </a:endParaRPr>
          </a:p>
        </p:txBody>
      </p:sp>
      <p:sp>
        <p:nvSpPr>
          <p:cNvPr id="23" name="橢圓 22"/>
          <p:cNvSpPr/>
          <p:nvPr/>
        </p:nvSpPr>
        <p:spPr>
          <a:xfrm>
            <a:off x="8497466" y="4588042"/>
            <a:ext cx="185323" cy="196658"/>
          </a:xfrm>
          <a:prstGeom prst="ellipse">
            <a:avLst/>
          </a:prstGeom>
          <a:solidFill>
            <a:srgbClr val="CC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8497465" y="5297020"/>
            <a:ext cx="185323" cy="196658"/>
          </a:xfrm>
          <a:prstGeom prst="ellipse">
            <a:avLst/>
          </a:prstGeom>
          <a:solidFill>
            <a:srgbClr val="CC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205945" y="2353303"/>
            <a:ext cx="11463395" cy="523220"/>
          </a:xfrm>
          <a:prstGeom prst="rect">
            <a:avLst/>
          </a:prstGeom>
        </p:spPr>
        <p:txBody>
          <a:bodyPr wrap="none">
            <a:spAutoFit/>
          </a:bodyPr>
          <a:lstStyle/>
          <a:p>
            <a:pPr marL="457200" indent="-457200">
              <a:buClr>
                <a:schemeClr val="tx1"/>
              </a:buClr>
              <a:buFont typeface="Arial" panose="020B0604020202020204" pitchFamily="34" charset="0"/>
              <a:buChar char="•"/>
              <a:defRPr/>
            </a:pPr>
            <a:r>
              <a:rPr lang="en-US" altLang="zh-TW" sz="2800" b="1" dirty="0">
                <a:solidFill>
                  <a:srgbClr val="C00000"/>
                </a:solidFill>
                <a:latin typeface="微軟正黑體" panose="020B0604030504040204" pitchFamily="34" charset="-120"/>
                <a:ea typeface="微軟正黑體" panose="020B0604030504040204" pitchFamily="34" charset="-120"/>
              </a:rPr>
              <a:t>Odds Ratios</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比較每個潛在危害</a:t>
            </a:r>
            <a:r>
              <a:rPr lang="en-US" altLang="zh-TW" sz="2800" b="1" dirty="0" smtClean="0">
                <a:latin typeface="微軟正黑體" panose="020B0604030504040204" pitchFamily="34" charset="-120"/>
                <a:ea typeface="微軟正黑體" panose="020B0604030504040204" pitchFamily="34" charset="-120"/>
              </a:rPr>
              <a:t>4sec</a:t>
            </a:r>
            <a:r>
              <a:rPr lang="zh-TW" altLang="en-US" sz="2800" b="1" dirty="0" smtClean="0">
                <a:latin typeface="微軟正黑體" panose="020B0604030504040204" pitchFamily="34" charset="-120"/>
                <a:ea typeface="微軟正黑體" panose="020B0604030504040204" pitchFamily="34" charset="-120"/>
              </a:rPr>
              <a:t>組和</a:t>
            </a:r>
            <a:r>
              <a:rPr lang="en-US" altLang="zh-TW" sz="2800" b="1" dirty="0" smtClean="0">
                <a:latin typeface="微軟正黑體" panose="020B0604030504040204" pitchFamily="34" charset="-120"/>
                <a:ea typeface="微軟正黑體" panose="020B0604030504040204" pitchFamily="34" charset="-120"/>
              </a:rPr>
              <a:t>6sec</a:t>
            </a:r>
            <a:r>
              <a:rPr lang="zh-TW" altLang="en-US" sz="2800" b="1" dirty="0">
                <a:latin typeface="微軟正黑體" panose="020B0604030504040204" pitchFamily="34" charset="-120"/>
                <a:ea typeface="微軟正黑體" panose="020B0604030504040204" pitchFamily="34" charset="-120"/>
              </a:rPr>
              <a:t>組之間效應量的差異</a:t>
            </a:r>
            <a:endParaRPr lang="en-US" altLang="zh-TW" sz="2800" b="1" dirty="0">
              <a:latin typeface="微軟正黑體" panose="020B0604030504040204" pitchFamily="34" charset="-120"/>
              <a:ea typeface="微軟正黑體" panose="020B0604030504040204" pitchFamily="34" charset="-120"/>
            </a:endParaRPr>
          </a:p>
        </p:txBody>
      </p:sp>
      <p:sp>
        <p:nvSpPr>
          <p:cNvPr id="3" name="矩形 2"/>
          <p:cNvSpPr/>
          <p:nvPr/>
        </p:nvSpPr>
        <p:spPr>
          <a:xfrm>
            <a:off x="1075573" y="2859893"/>
            <a:ext cx="9724137" cy="523220"/>
          </a:xfrm>
          <a:prstGeom prst="rect">
            <a:avLst/>
          </a:prstGeom>
        </p:spPr>
        <p:txBody>
          <a:bodyPr wrap="none">
            <a:spAutoFit/>
          </a:bodyPr>
          <a:lstStyle/>
          <a:p>
            <a:r>
              <a:rPr lang="zh-TW" altLang="zh-TW" sz="2800" b="1" dirty="0">
                <a:latin typeface="微軟正黑體" panose="020B0604030504040204" pitchFamily="34" charset="-120"/>
                <a:ea typeface="微軟正黑體" panose="020B0604030504040204" pitchFamily="34" charset="-120"/>
              </a:rPr>
              <a:t>所有</a:t>
            </a:r>
            <a:r>
              <a:rPr lang="en-US" altLang="zh-TW" sz="2800" b="1" dirty="0">
                <a:latin typeface="微軟正黑體" panose="020B0604030504040204" pitchFamily="34" charset="-120"/>
                <a:ea typeface="微軟正黑體" panose="020B0604030504040204" pitchFamily="34" charset="-120"/>
              </a:rPr>
              <a:t>Odds Ratios</a:t>
            </a:r>
            <a:r>
              <a:rPr lang="zh-TW" altLang="zh-TW" sz="2800" b="1" dirty="0">
                <a:latin typeface="微軟正黑體" panose="020B0604030504040204" pitchFamily="34" charset="-120"/>
                <a:ea typeface="微軟正黑體" panose="020B0604030504040204" pitchFamily="34" charset="-120"/>
              </a:rPr>
              <a:t>都大於</a:t>
            </a:r>
            <a:r>
              <a:rPr lang="en-US" altLang="zh-TW" sz="2800" b="1" dirty="0">
                <a:latin typeface="微軟正黑體" panose="020B0604030504040204" pitchFamily="34" charset="-120"/>
                <a:ea typeface="微軟正黑體" panose="020B0604030504040204" pitchFamily="34" charset="-120"/>
              </a:rPr>
              <a:t>1.0</a:t>
            </a:r>
            <a:r>
              <a:rPr lang="zh-TW" altLang="zh-TW" sz="2800" b="1" dirty="0">
                <a:latin typeface="微軟正黑體" panose="020B0604030504040204" pitchFamily="34" charset="-120"/>
                <a:ea typeface="微軟正黑體" panose="020B0604030504040204" pitchFamily="34" charset="-120"/>
              </a:rPr>
              <a:t>，表示</a:t>
            </a:r>
            <a:r>
              <a:rPr lang="en-US" altLang="zh-TW" sz="2800" b="1" dirty="0">
                <a:latin typeface="微軟正黑體" panose="020B0604030504040204" pitchFamily="34" charset="-120"/>
                <a:ea typeface="微軟正黑體" panose="020B0604030504040204" pitchFamily="34" charset="-120"/>
              </a:rPr>
              <a:t>6sec</a:t>
            </a:r>
            <a:r>
              <a:rPr lang="zh-TW" altLang="zh-TW" sz="2800" b="1" dirty="0">
                <a:latin typeface="微軟正黑體" panose="020B0604030504040204" pitchFamily="34" charset="-120"/>
                <a:ea typeface="微軟正黑體" panose="020B0604030504040204" pitchFamily="34" charset="-120"/>
              </a:rPr>
              <a:t>組的得分高於</a:t>
            </a:r>
            <a:r>
              <a:rPr lang="en-US" altLang="zh-TW" sz="2800" b="1" dirty="0">
                <a:latin typeface="微軟正黑體" panose="020B0604030504040204" pitchFamily="34" charset="-120"/>
                <a:ea typeface="微軟正黑體" panose="020B0604030504040204" pitchFamily="34" charset="-120"/>
              </a:rPr>
              <a:t>4sec</a:t>
            </a:r>
            <a:r>
              <a:rPr lang="zh-TW" altLang="zh-TW" sz="2800" b="1" dirty="0">
                <a:latin typeface="微軟正黑體" panose="020B0604030504040204" pitchFamily="34" charset="-120"/>
                <a:ea typeface="微軟正黑體" panose="020B0604030504040204" pitchFamily="34" charset="-120"/>
              </a:rPr>
              <a:t>組</a:t>
            </a:r>
            <a:endParaRPr lang="zh-TW" altLang="en-US" sz="2800" b="1" dirty="0">
              <a:latin typeface="微軟正黑體" panose="020B0604030504040204" pitchFamily="34" charset="-120"/>
              <a:ea typeface="微軟正黑體" panose="020B0604030504040204" pitchFamily="34" charset="-120"/>
            </a:endParaRPr>
          </a:p>
        </p:txBody>
      </p:sp>
      <p:sp>
        <p:nvSpPr>
          <p:cNvPr id="27" name="矩形 26"/>
          <p:cNvSpPr/>
          <p:nvPr/>
        </p:nvSpPr>
        <p:spPr>
          <a:xfrm>
            <a:off x="10778919" y="3704907"/>
            <a:ext cx="1392290" cy="28964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756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3" grpId="0" animBg="1"/>
      <p:bldP spid="25" grpId="0" animBg="1"/>
      <p:bldP spid="26" grpId="0"/>
      <p:bldP spid="3"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b="30398"/>
          <a:stretch/>
        </p:blipFill>
        <p:spPr>
          <a:xfrm>
            <a:off x="-4387" y="2494384"/>
            <a:ext cx="12191770" cy="4096244"/>
          </a:xfrm>
          <a:prstGeom prst="rect">
            <a:avLst/>
          </a:prstGeom>
        </p:spPr>
      </p:pic>
      <p:sp>
        <p:nvSpPr>
          <p:cNvPr id="6" name="文字方塊 5"/>
          <p:cNvSpPr txBox="1"/>
          <p:nvPr/>
        </p:nvSpPr>
        <p:spPr>
          <a:xfrm>
            <a:off x="627017" y="561703"/>
            <a:ext cx="194694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Result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2" name="组合 5"/>
          <p:cNvGrpSpPr/>
          <p:nvPr/>
        </p:nvGrpSpPr>
        <p:grpSpPr>
          <a:xfrm>
            <a:off x="-4387" y="-10931"/>
            <a:ext cx="429436" cy="1425913"/>
            <a:chOff x="-4387" y="-10931"/>
            <a:chExt cx="429436" cy="1425913"/>
          </a:xfrm>
        </p:grpSpPr>
        <p:sp>
          <p:nvSpPr>
            <p:cNvPr id="13"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
        <p:nvSpPr>
          <p:cNvPr id="16" name="矩形 15"/>
          <p:cNvSpPr/>
          <p:nvPr/>
        </p:nvSpPr>
        <p:spPr>
          <a:xfrm>
            <a:off x="8589892" y="3295132"/>
            <a:ext cx="994376" cy="32954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017737" y="1971164"/>
            <a:ext cx="7536037" cy="523220"/>
          </a:xfrm>
          <a:prstGeom prst="rect">
            <a:avLst/>
          </a:prstGeom>
        </p:spPr>
        <p:txBody>
          <a:bodyPr wrap="none">
            <a:spAutoFit/>
          </a:bodyPr>
          <a:lstStyle/>
          <a:p>
            <a:pPr marL="457200" indent="-457200">
              <a:buFont typeface="Arial" panose="020B0604020202020204" pitchFamily="34" charset="0"/>
              <a:buChar char="•"/>
              <a:defRPr/>
            </a:pPr>
            <a:r>
              <a:rPr lang="zh-TW" altLang="en-US" sz="2800" b="1" dirty="0">
                <a:latin typeface="微軟正黑體" panose="020B0604030504040204" pitchFamily="34" charset="-120"/>
                <a:ea typeface="微軟正黑體" panose="020B0604030504040204" pitchFamily="34" charset="-120"/>
              </a:rPr>
              <a:t>在</a:t>
            </a:r>
            <a:r>
              <a:rPr lang="en-US" altLang="zh-TW" sz="2800" b="1" dirty="0">
                <a:latin typeface="微軟正黑體" panose="020B0604030504040204" pitchFamily="34" charset="-120"/>
                <a:ea typeface="微軟正黑體" panose="020B0604030504040204" pitchFamily="34" charset="-120"/>
              </a:rPr>
              <a:t>8</a:t>
            </a:r>
            <a:r>
              <a:rPr lang="zh-TW" altLang="en-US" sz="2800" b="1" dirty="0">
                <a:latin typeface="微軟正黑體" panose="020B0604030504040204" pitchFamily="34" charset="-120"/>
                <a:ea typeface="微軟正黑體" panose="020B0604030504040204" pitchFamily="34" charset="-120"/>
              </a:rPr>
              <a:t>個情況（每個情況約</a:t>
            </a:r>
            <a:r>
              <a:rPr lang="en-US" altLang="zh-TW" sz="2800" b="1" dirty="0">
                <a:latin typeface="微軟正黑體" panose="020B0604030504040204" pitchFamily="34" charset="-120"/>
                <a:ea typeface="微軟正黑體" panose="020B0604030504040204" pitchFamily="34" charset="-120"/>
              </a:rPr>
              <a:t>5</a:t>
            </a:r>
            <a:r>
              <a:rPr lang="zh-TW" altLang="en-US" sz="2800" b="1" dirty="0">
                <a:latin typeface="微軟正黑體" panose="020B0604030504040204" pitchFamily="34" charset="-120"/>
                <a:ea typeface="微軟正黑體" panose="020B0604030504040204" pitchFamily="34" charset="-120"/>
              </a:rPr>
              <a:t>分鐘）中取平均值</a:t>
            </a:r>
          </a:p>
        </p:txBody>
      </p:sp>
      <p:sp>
        <p:nvSpPr>
          <p:cNvPr id="7" name="橢圓 6"/>
          <p:cNvSpPr/>
          <p:nvPr/>
        </p:nvSpPr>
        <p:spPr>
          <a:xfrm>
            <a:off x="7078133" y="5080000"/>
            <a:ext cx="644917" cy="6942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8553774" y="1300869"/>
            <a:ext cx="3728576" cy="1938992"/>
          </a:xfrm>
          <a:prstGeom prst="rect">
            <a:avLst/>
          </a:prstGeom>
        </p:spPr>
        <p:txBody>
          <a:bodyPr wrap="square">
            <a:spAutoFit/>
          </a:bodyPr>
          <a:lstStyle/>
          <a:p>
            <a:pPr lvl="0">
              <a:defRPr/>
            </a:pPr>
            <a:r>
              <a:rPr lang="en-US" altLang="zh-TW" sz="2400" b="1" dirty="0">
                <a:solidFill>
                  <a:prstClr val="black"/>
                </a:solidFill>
                <a:latin typeface="微軟正黑體" panose="020B0604030504040204" pitchFamily="34" charset="-120"/>
                <a:ea typeface="微軟正黑體" panose="020B0604030504040204" pitchFamily="34" charset="-120"/>
              </a:rPr>
              <a:t>1 = 10.000–15.000 </a:t>
            </a:r>
            <a:r>
              <a:rPr lang="en-US" altLang="zh-TW" sz="2400" b="1" dirty="0" smtClean="0">
                <a:solidFill>
                  <a:prstClr val="black"/>
                </a:solidFill>
                <a:latin typeface="微軟正黑體" panose="020B0604030504040204" pitchFamily="34" charset="-120"/>
                <a:ea typeface="微軟正黑體" panose="020B0604030504040204" pitchFamily="34" charset="-120"/>
              </a:rPr>
              <a:t>km</a:t>
            </a:r>
          </a:p>
          <a:p>
            <a:pPr lvl="0">
              <a:defRPr/>
            </a:pPr>
            <a:r>
              <a:rPr lang="en-US" altLang="zh-TW" sz="2400" b="1" dirty="0" smtClean="0">
                <a:solidFill>
                  <a:prstClr val="black"/>
                </a:solidFill>
                <a:latin typeface="微軟正黑體" panose="020B0604030504040204" pitchFamily="34" charset="-120"/>
                <a:ea typeface="微軟正黑體" panose="020B0604030504040204" pitchFamily="34" charset="-120"/>
              </a:rPr>
              <a:t>2 </a:t>
            </a:r>
            <a:r>
              <a:rPr lang="en-US" altLang="zh-TW" sz="2400" b="1" dirty="0">
                <a:solidFill>
                  <a:prstClr val="black"/>
                </a:solidFill>
                <a:latin typeface="微軟正黑體" panose="020B0604030504040204" pitchFamily="34" charset="-120"/>
                <a:ea typeface="微軟正黑體" panose="020B0604030504040204" pitchFamily="34" charset="-120"/>
              </a:rPr>
              <a:t>= 15.000–20.000 </a:t>
            </a:r>
            <a:r>
              <a:rPr lang="en-US" altLang="zh-TW" sz="2400" b="1" dirty="0" smtClean="0">
                <a:solidFill>
                  <a:prstClr val="black"/>
                </a:solidFill>
                <a:latin typeface="微軟正黑體" panose="020B0604030504040204" pitchFamily="34" charset="-120"/>
                <a:ea typeface="微軟正黑體" panose="020B0604030504040204" pitchFamily="34" charset="-120"/>
              </a:rPr>
              <a:t>km</a:t>
            </a:r>
          </a:p>
          <a:p>
            <a:pPr lvl="0">
              <a:defRPr/>
            </a:pPr>
            <a:r>
              <a:rPr lang="en-US" altLang="zh-TW" sz="2400" b="1" dirty="0" smtClean="0">
                <a:solidFill>
                  <a:prstClr val="black"/>
                </a:solidFill>
                <a:latin typeface="微軟正黑體" panose="020B0604030504040204" pitchFamily="34" charset="-120"/>
                <a:ea typeface="微軟正黑體" panose="020B0604030504040204" pitchFamily="34" charset="-120"/>
              </a:rPr>
              <a:t>3 </a:t>
            </a:r>
            <a:r>
              <a:rPr lang="en-US" altLang="zh-TW" sz="2400" b="1" dirty="0">
                <a:solidFill>
                  <a:prstClr val="black"/>
                </a:solidFill>
                <a:latin typeface="微軟正黑體" panose="020B0604030504040204" pitchFamily="34" charset="-120"/>
                <a:ea typeface="微軟正黑體" panose="020B0604030504040204" pitchFamily="34" charset="-120"/>
              </a:rPr>
              <a:t>= 20.000–25.000 </a:t>
            </a:r>
            <a:r>
              <a:rPr lang="en-US" altLang="zh-TW" sz="2400" b="1" dirty="0" smtClean="0">
                <a:solidFill>
                  <a:prstClr val="black"/>
                </a:solidFill>
                <a:latin typeface="微軟正黑體" panose="020B0604030504040204" pitchFamily="34" charset="-120"/>
                <a:ea typeface="微軟正黑體" panose="020B0604030504040204" pitchFamily="34" charset="-120"/>
              </a:rPr>
              <a:t>km</a:t>
            </a:r>
            <a:endParaRPr lang="en-US" altLang="zh-TW" sz="2400" b="1" dirty="0">
              <a:solidFill>
                <a:prstClr val="black"/>
              </a:solidFill>
              <a:latin typeface="微軟正黑體" panose="020B0604030504040204" pitchFamily="34" charset="-120"/>
              <a:ea typeface="微軟正黑體" panose="020B0604030504040204" pitchFamily="34" charset="-120"/>
            </a:endParaRPr>
          </a:p>
          <a:p>
            <a:pPr lvl="0">
              <a:defRPr/>
            </a:pPr>
            <a:r>
              <a:rPr lang="en-US" altLang="zh-TW" sz="2400" b="1" dirty="0" smtClean="0">
                <a:solidFill>
                  <a:prstClr val="black"/>
                </a:solidFill>
                <a:latin typeface="微軟正黑體" panose="020B0604030504040204" pitchFamily="34" charset="-120"/>
                <a:ea typeface="微軟正黑體" panose="020B0604030504040204" pitchFamily="34" charset="-120"/>
              </a:rPr>
              <a:t>4 = 25.000–30.000 km</a:t>
            </a:r>
            <a:endParaRPr lang="en-US" altLang="zh-TW" sz="2400" b="1" dirty="0">
              <a:solidFill>
                <a:prstClr val="black"/>
              </a:solidFill>
              <a:latin typeface="微軟正黑體" panose="020B0604030504040204" pitchFamily="34" charset="-120"/>
              <a:ea typeface="微軟正黑體" panose="020B0604030504040204" pitchFamily="34" charset="-120"/>
            </a:endParaRPr>
          </a:p>
          <a:p>
            <a:pPr lvl="0">
              <a:defRPr/>
            </a:pPr>
            <a:r>
              <a:rPr lang="en-US" altLang="zh-TW" sz="2400" b="1" dirty="0" smtClean="0">
                <a:solidFill>
                  <a:prstClr val="black"/>
                </a:solidFill>
                <a:latin typeface="微軟正黑體" panose="020B0604030504040204" pitchFamily="34" charset="-120"/>
                <a:ea typeface="微軟正黑體" panose="020B0604030504040204" pitchFamily="34" charset="-120"/>
              </a:rPr>
              <a:t>5 =&gt; 30.000 km</a:t>
            </a:r>
            <a:endParaRPr lang="zh-TW" altLang="en-US" sz="2400" b="1" dirty="0">
              <a:solidFill>
                <a:prstClr val="black"/>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1035878" y="1454506"/>
            <a:ext cx="4809330" cy="523220"/>
          </a:xfrm>
          <a:prstGeom prst="rect">
            <a:avLst/>
          </a:prstGeom>
        </p:spPr>
        <p:txBody>
          <a:bodyPr wrap="none">
            <a:spAutoFit/>
          </a:bodyPr>
          <a:lstStyle/>
          <a:p>
            <a:pPr marL="457200" indent="-457200">
              <a:buFont typeface="Arial" panose="020B0604020202020204" pitchFamily="34" charset="0"/>
              <a:buChar char="•"/>
              <a:defRPr/>
            </a:pPr>
            <a:r>
              <a:rPr lang="zh-TW" altLang="en-US" sz="2800" b="1" dirty="0">
                <a:latin typeface="微軟正黑體" panose="020B0604030504040204" pitchFamily="34" charset="-120"/>
                <a:ea typeface="微軟正黑體" panose="020B0604030504040204" pitchFamily="34" charset="-120"/>
              </a:rPr>
              <a:t>在</a:t>
            </a:r>
            <a:r>
              <a:rPr lang="en-US" altLang="zh-TW" sz="2800" b="1" dirty="0">
                <a:latin typeface="微軟正黑體" panose="020B0604030504040204" pitchFamily="34" charset="-120"/>
                <a:ea typeface="微軟正黑體" panose="020B0604030504040204" pitchFamily="34" charset="-120"/>
              </a:rPr>
              <a:t>8</a:t>
            </a:r>
            <a:r>
              <a:rPr lang="zh-TW" altLang="en-US" sz="2800" b="1" dirty="0" smtClean="0">
                <a:latin typeface="微軟正黑體" panose="020B0604030504040204" pitchFamily="34" charset="-120"/>
                <a:ea typeface="微軟正黑體" panose="020B0604030504040204" pitchFamily="34" charset="-120"/>
              </a:rPr>
              <a:t>個轉換控制期中</a:t>
            </a:r>
            <a:r>
              <a:rPr lang="zh-TW" altLang="en-US" sz="2800" b="1" dirty="0">
                <a:latin typeface="微軟正黑體" panose="020B0604030504040204" pitchFamily="34" charset="-120"/>
                <a:ea typeface="微軟正黑體" panose="020B0604030504040204" pitchFamily="34" charset="-120"/>
              </a:rPr>
              <a:t>取平均</a:t>
            </a:r>
          </a:p>
        </p:txBody>
      </p:sp>
      <p:sp>
        <p:nvSpPr>
          <p:cNvPr id="18" name="矩形 17"/>
          <p:cNvSpPr/>
          <p:nvPr/>
        </p:nvSpPr>
        <p:spPr>
          <a:xfrm>
            <a:off x="4094788" y="5080000"/>
            <a:ext cx="2306011" cy="5757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687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7" grpId="0" animBg="1"/>
      <p:bldP spid="3" grpId="0"/>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27017" y="561703"/>
            <a:ext cx="194694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Result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2" name="组合 5"/>
          <p:cNvGrpSpPr/>
          <p:nvPr/>
        </p:nvGrpSpPr>
        <p:grpSpPr>
          <a:xfrm>
            <a:off x="-4387" y="-10931"/>
            <a:ext cx="429436" cy="1425913"/>
            <a:chOff x="-4387" y="-10931"/>
            <a:chExt cx="429436" cy="1425913"/>
          </a:xfrm>
        </p:grpSpPr>
        <p:sp>
          <p:nvSpPr>
            <p:cNvPr id="13"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pic>
        <p:nvPicPr>
          <p:cNvPr id="19" name="圖片 18"/>
          <p:cNvPicPr/>
          <p:nvPr/>
        </p:nvPicPr>
        <p:blipFill>
          <a:blip r:embed="rId3"/>
          <a:stretch>
            <a:fillRect/>
          </a:stretch>
        </p:blipFill>
        <p:spPr>
          <a:xfrm>
            <a:off x="1" y="2518611"/>
            <a:ext cx="12191999" cy="4339389"/>
          </a:xfrm>
          <a:prstGeom prst="rect">
            <a:avLst/>
          </a:prstGeom>
        </p:spPr>
      </p:pic>
      <p:sp>
        <p:nvSpPr>
          <p:cNvPr id="23" name="橢圓 22"/>
          <p:cNvSpPr/>
          <p:nvPr/>
        </p:nvSpPr>
        <p:spPr>
          <a:xfrm>
            <a:off x="2398114" y="4503822"/>
            <a:ext cx="1010652" cy="6136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061229" y="1392700"/>
            <a:ext cx="9344708" cy="954107"/>
          </a:xfrm>
          <a:prstGeom prst="rect">
            <a:avLst/>
          </a:prstGeom>
        </p:spPr>
        <p:txBody>
          <a:bodyPr wrap="square">
            <a:spAutoFit/>
          </a:bodyPr>
          <a:lstStyle/>
          <a:p>
            <a:pPr marL="457200" indent="-457200">
              <a:buFont typeface="Arial" panose="020B0604020202020204" pitchFamily="34" charset="0"/>
              <a:buChar char="•"/>
              <a:defRPr/>
            </a:pPr>
            <a:r>
              <a:rPr lang="zh-TW" altLang="en-US" sz="2800" b="1" dirty="0">
                <a:solidFill>
                  <a:srgbClr val="C00000"/>
                </a:solidFill>
                <a:latin typeface="微軟正黑體" panose="020B0604030504040204" pitchFamily="34" charset="-120"/>
                <a:ea typeface="微軟正黑體" panose="020B0604030504040204" pitchFamily="34" charset="-120"/>
              </a:rPr>
              <a:t>注視潛在危險的百分比</a:t>
            </a:r>
            <a:r>
              <a:rPr lang="zh-TW" altLang="en-US" sz="2800" b="1" dirty="0">
                <a:latin typeface="微軟正黑體" panose="020B0604030504040204" pitchFamily="34" charset="-120"/>
                <a:ea typeface="微軟正黑體" panose="020B0604030504040204" pitchFamily="34" charset="-120"/>
              </a:rPr>
              <a:t>和 </a:t>
            </a:r>
            <a:r>
              <a:rPr lang="en-US" altLang="zh-TW" sz="2800" b="1" dirty="0" smtClean="0">
                <a:solidFill>
                  <a:srgbClr val="C00000"/>
                </a:solidFill>
                <a:latin typeface="微軟正黑體" panose="020B0604030504040204" pitchFamily="34" charset="-120"/>
                <a:ea typeface="微軟正黑體" panose="020B0604030504040204" pitchFamily="34" charset="-120"/>
              </a:rPr>
              <a:t>Time </a:t>
            </a:r>
            <a:r>
              <a:rPr lang="en-US" altLang="zh-TW" sz="2800" b="1" dirty="0">
                <a:solidFill>
                  <a:srgbClr val="C00000"/>
                </a:solidFill>
                <a:latin typeface="微軟正黑體" panose="020B0604030504040204" pitchFamily="34" charset="-120"/>
                <a:ea typeface="微軟正黑體" panose="020B0604030504040204" pitchFamily="34" charset="-120"/>
              </a:rPr>
              <a:t>Hands on </a:t>
            </a:r>
            <a:r>
              <a:rPr lang="en-US" altLang="zh-TW" sz="2800" b="1" dirty="0" smtClean="0">
                <a:solidFill>
                  <a:srgbClr val="C00000"/>
                </a:solidFill>
                <a:latin typeface="微軟正黑體" panose="020B0604030504040204" pitchFamily="34" charset="-120"/>
                <a:ea typeface="微軟正黑體" panose="020B0604030504040204" pitchFamily="34" charset="-120"/>
              </a:rPr>
              <a:t>Wheel </a:t>
            </a:r>
            <a:r>
              <a:rPr lang="zh-TW" altLang="en-US" sz="2800" b="1" dirty="0" smtClean="0">
                <a:latin typeface="微軟正黑體" panose="020B0604030504040204" pitchFamily="34" charset="-120"/>
                <a:ea typeface="微軟正黑體" panose="020B0604030504040204" pitchFamily="34" charset="-120"/>
              </a:rPr>
              <a:t>比</a:t>
            </a:r>
            <a:r>
              <a:rPr lang="en-US" altLang="zh-TW" sz="2800" b="1" dirty="0" smtClean="0">
                <a:latin typeface="微軟正黑體" panose="020B0604030504040204" pitchFamily="34" charset="-120"/>
                <a:ea typeface="微軟正黑體" panose="020B0604030504040204" pitchFamily="34" charset="-120"/>
              </a:rPr>
              <a:t>Time </a:t>
            </a:r>
            <a:r>
              <a:rPr lang="en-US" altLang="zh-TW" sz="2800" b="1" dirty="0">
                <a:latin typeface="微軟正黑體" panose="020B0604030504040204" pitchFamily="34" charset="-120"/>
                <a:ea typeface="微軟正黑體" panose="020B0604030504040204" pitchFamily="34" charset="-120"/>
              </a:rPr>
              <a:t>Eyes on the </a:t>
            </a:r>
            <a:r>
              <a:rPr lang="en-US" altLang="zh-TW" sz="2800" b="1" dirty="0" smtClean="0">
                <a:latin typeface="微軟正黑體" panose="020B0604030504040204" pitchFamily="34" charset="-120"/>
                <a:ea typeface="微軟正黑體" panose="020B0604030504040204" pitchFamily="34" charset="-120"/>
              </a:rPr>
              <a:t>road</a:t>
            </a:r>
            <a:r>
              <a:rPr lang="zh-TW" altLang="en-US" sz="2800" b="1" dirty="0" smtClean="0">
                <a:latin typeface="微軟正黑體" panose="020B0604030504040204" pitchFamily="34" charset="-120"/>
                <a:ea typeface="微軟正黑體" panose="020B0604030504040204" pitchFamily="34" charset="-120"/>
              </a:rPr>
              <a:t>有更</a:t>
            </a:r>
            <a:r>
              <a:rPr lang="zh-TW" altLang="en-US" sz="2800" b="1" dirty="0" smtClean="0">
                <a:solidFill>
                  <a:srgbClr val="CC0000"/>
                </a:solidFill>
                <a:latin typeface="微軟正黑體" panose="020B0604030504040204" pitchFamily="34" charset="-120"/>
                <a:ea typeface="微軟正黑體" panose="020B0604030504040204" pitchFamily="34" charset="-120"/>
              </a:rPr>
              <a:t>顯</a:t>
            </a:r>
            <a:r>
              <a:rPr lang="zh-TW" altLang="en-US" sz="2800" b="1" dirty="0">
                <a:solidFill>
                  <a:srgbClr val="CC0000"/>
                </a:solidFill>
                <a:latin typeface="微軟正黑體" panose="020B0604030504040204" pitchFamily="34" charset="-120"/>
                <a:ea typeface="微軟正黑體" panose="020B0604030504040204" pitchFamily="34" charset="-120"/>
              </a:rPr>
              <a:t>著</a:t>
            </a:r>
            <a:r>
              <a:rPr lang="zh-TW" altLang="en-US" sz="2800" b="1" dirty="0" smtClean="0">
                <a:solidFill>
                  <a:srgbClr val="CC0000"/>
                </a:solidFill>
                <a:latin typeface="微軟正黑體" panose="020B0604030504040204" pitchFamily="34" charset="-120"/>
                <a:ea typeface="微軟正黑體" panose="020B0604030504040204" pitchFamily="34" charset="-120"/>
              </a:rPr>
              <a:t>的</a:t>
            </a:r>
            <a:r>
              <a:rPr lang="zh-TW" altLang="en-US" sz="2800" b="1" dirty="0">
                <a:solidFill>
                  <a:srgbClr val="CC0000"/>
                </a:solidFill>
                <a:latin typeface="微軟正黑體" panose="020B0604030504040204" pitchFamily="34" charset="-120"/>
                <a:ea typeface="微軟正黑體" panose="020B0604030504040204" pitchFamily="34" charset="-120"/>
              </a:rPr>
              <a:t>相關性 </a:t>
            </a:r>
            <a:r>
              <a:rPr lang="en-US" altLang="zh-TW" sz="2800" b="1" dirty="0">
                <a:latin typeface="微軟正黑體" panose="020B0604030504040204" pitchFamily="34" charset="-120"/>
                <a:ea typeface="微軟正黑體" panose="020B0604030504040204" pitchFamily="34" charset="-120"/>
              </a:rPr>
              <a:t>(r = 0.383</a:t>
            </a:r>
            <a:r>
              <a:rPr lang="en-US" altLang="zh-TW"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7025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27017" y="561703"/>
            <a:ext cx="194694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Result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2" name="组合 5"/>
          <p:cNvGrpSpPr/>
          <p:nvPr/>
        </p:nvGrpSpPr>
        <p:grpSpPr>
          <a:xfrm>
            <a:off x="-4387" y="-10931"/>
            <a:ext cx="429436" cy="1425913"/>
            <a:chOff x="-4387" y="-10931"/>
            <a:chExt cx="429436" cy="1425913"/>
          </a:xfrm>
        </p:grpSpPr>
        <p:sp>
          <p:nvSpPr>
            <p:cNvPr id="13"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pic>
        <p:nvPicPr>
          <p:cNvPr id="19" name="圖片 18"/>
          <p:cNvPicPr/>
          <p:nvPr/>
        </p:nvPicPr>
        <p:blipFill>
          <a:blip r:embed="rId3"/>
          <a:stretch>
            <a:fillRect/>
          </a:stretch>
        </p:blipFill>
        <p:spPr>
          <a:xfrm>
            <a:off x="1" y="2518611"/>
            <a:ext cx="12191999" cy="4339389"/>
          </a:xfrm>
          <a:prstGeom prst="rect">
            <a:avLst/>
          </a:prstGeom>
        </p:spPr>
      </p:pic>
      <p:sp>
        <p:nvSpPr>
          <p:cNvPr id="20" name="橢圓 19"/>
          <p:cNvSpPr/>
          <p:nvPr/>
        </p:nvSpPr>
        <p:spPr>
          <a:xfrm>
            <a:off x="3184358" y="4186990"/>
            <a:ext cx="1010652" cy="4652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061229" y="1691082"/>
            <a:ext cx="9793886" cy="523220"/>
          </a:xfrm>
          <a:prstGeom prst="rect">
            <a:avLst/>
          </a:prstGeom>
        </p:spPr>
        <p:txBody>
          <a:bodyPr wrap="square">
            <a:spAutoFit/>
          </a:bodyPr>
          <a:lstStyle/>
          <a:p>
            <a:pPr marL="457200" indent="-457200">
              <a:buClr>
                <a:schemeClr val="tx1"/>
              </a:buClr>
              <a:buFont typeface="Arial" panose="020B0604020202020204" pitchFamily="34" charset="0"/>
              <a:buChar char="•"/>
              <a:defRPr/>
            </a:pPr>
            <a:r>
              <a:rPr lang="zh-TW" altLang="en-US" sz="2800" b="1" dirty="0" smtClean="0">
                <a:solidFill>
                  <a:srgbClr val="C00000"/>
                </a:solidFill>
                <a:latin typeface="微軟正黑體" panose="020B0604030504040204" pitchFamily="34" charset="-120"/>
                <a:ea typeface="微軟正黑體" panose="020B0604030504040204" pitchFamily="34" charset="-120"/>
              </a:rPr>
              <a:t>受測者</a:t>
            </a:r>
            <a:r>
              <a:rPr lang="zh-TW" altLang="en-US" sz="2800" b="1" dirty="0">
                <a:solidFill>
                  <a:srgbClr val="C00000"/>
                </a:solidFill>
                <a:latin typeface="微軟正黑體" panose="020B0604030504040204" pitchFamily="34" charset="-120"/>
                <a:ea typeface="微軟正黑體" panose="020B0604030504040204" pitchFamily="34" charset="-120"/>
              </a:rPr>
              <a:t>獲得駕照的年限</a:t>
            </a:r>
            <a:r>
              <a:rPr lang="zh-TW" altLang="en-US" sz="2800" b="1" dirty="0">
                <a:latin typeface="微軟正黑體" panose="020B0604030504040204" pitchFamily="34" charset="-120"/>
                <a:ea typeface="微軟正黑體" panose="020B0604030504040204" pitchFamily="34" charset="-120"/>
              </a:rPr>
              <a:t>與</a:t>
            </a:r>
            <a:r>
              <a:rPr lang="zh-TW" altLang="en-US" sz="2800" b="1" dirty="0">
                <a:solidFill>
                  <a:srgbClr val="C00000"/>
                </a:solidFill>
                <a:latin typeface="微軟正黑體" panose="020B0604030504040204" pitchFamily="34" charset="-120"/>
                <a:ea typeface="微軟正黑體" panose="020B0604030504040204" pitchFamily="34" charset="-120"/>
              </a:rPr>
              <a:t>年齡</a:t>
            </a:r>
            <a:r>
              <a:rPr lang="zh-TW" altLang="en-US" sz="2800" b="1" dirty="0">
                <a:latin typeface="微軟正黑體" panose="020B0604030504040204" pitchFamily="34" charset="-120"/>
                <a:ea typeface="微軟正黑體" panose="020B0604030504040204" pitchFamily="34" charset="-120"/>
              </a:rPr>
              <a:t>之間存在很強的</a:t>
            </a:r>
            <a:r>
              <a:rPr lang="zh-TW" altLang="en-US" sz="2800" b="1" dirty="0" smtClean="0">
                <a:latin typeface="微軟正黑體" panose="020B0604030504040204" pitchFamily="34" charset="-120"/>
                <a:ea typeface="微軟正黑體" panose="020B0604030504040204" pitchFamily="34" charset="-120"/>
              </a:rPr>
              <a:t>相關性</a:t>
            </a:r>
            <a:endParaRPr lang="en-US" altLang="zh-TW" sz="28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5386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27017" y="561703"/>
            <a:ext cx="194694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Result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2" name="组合 5"/>
          <p:cNvGrpSpPr/>
          <p:nvPr/>
        </p:nvGrpSpPr>
        <p:grpSpPr>
          <a:xfrm>
            <a:off x="-4387" y="-10931"/>
            <a:ext cx="429436" cy="1425913"/>
            <a:chOff x="-4387" y="-10931"/>
            <a:chExt cx="429436" cy="1425913"/>
          </a:xfrm>
        </p:grpSpPr>
        <p:sp>
          <p:nvSpPr>
            <p:cNvPr id="13"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pic>
        <p:nvPicPr>
          <p:cNvPr id="19" name="圖片 18"/>
          <p:cNvPicPr/>
          <p:nvPr/>
        </p:nvPicPr>
        <p:blipFill>
          <a:blip r:embed="rId3"/>
          <a:stretch>
            <a:fillRect/>
          </a:stretch>
        </p:blipFill>
        <p:spPr>
          <a:xfrm>
            <a:off x="1" y="2518611"/>
            <a:ext cx="12191999" cy="4339389"/>
          </a:xfrm>
          <a:prstGeom prst="rect">
            <a:avLst/>
          </a:prstGeom>
        </p:spPr>
      </p:pic>
      <p:sp>
        <p:nvSpPr>
          <p:cNvPr id="2" name="橢圓 1"/>
          <p:cNvSpPr/>
          <p:nvPr/>
        </p:nvSpPr>
        <p:spPr>
          <a:xfrm>
            <a:off x="5309937" y="4652211"/>
            <a:ext cx="1010652" cy="4652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061229" y="1392700"/>
            <a:ext cx="9537213" cy="954107"/>
          </a:xfrm>
          <a:prstGeom prst="rect">
            <a:avLst/>
          </a:prstGeom>
        </p:spPr>
        <p:txBody>
          <a:bodyPr wrap="square">
            <a:spAutoFit/>
          </a:bodyPr>
          <a:lstStyle/>
          <a:p>
            <a:pPr marL="457200" indent="-457200">
              <a:buFont typeface="Arial" panose="020B0604020202020204" pitchFamily="34" charset="0"/>
              <a:buChar char="•"/>
              <a:defRPr/>
            </a:pPr>
            <a:r>
              <a:rPr lang="en-US" altLang="zh-TW" sz="2800" b="1" dirty="0">
                <a:solidFill>
                  <a:srgbClr val="CC0000"/>
                </a:solidFill>
                <a:latin typeface="微軟正黑體" panose="020B0604030504040204" pitchFamily="34" charset="-120"/>
                <a:ea typeface="微軟正黑體" panose="020B0604030504040204" pitchFamily="34" charset="-120"/>
              </a:rPr>
              <a:t>Time Hands on Wheel</a:t>
            </a:r>
            <a:r>
              <a:rPr lang="zh-TW" altLang="en-US" sz="2800" b="1" dirty="0" smtClean="0">
                <a:latin typeface="微軟正黑體" panose="020B0604030504040204" pitchFamily="34" charset="-120"/>
                <a:ea typeface="微軟正黑體" panose="020B0604030504040204" pitchFamily="34" charset="-120"/>
              </a:rPr>
              <a:t>與</a:t>
            </a:r>
            <a:r>
              <a:rPr lang="en-US" altLang="zh-TW" sz="2800" b="1" dirty="0">
                <a:solidFill>
                  <a:srgbClr val="CC0000"/>
                </a:solidFill>
                <a:latin typeface="微軟正黑體" panose="020B0604030504040204" pitchFamily="34" charset="-120"/>
                <a:ea typeface="微軟正黑體" panose="020B0604030504040204" pitchFamily="34" charset="-120"/>
              </a:rPr>
              <a:t>Time Eyes on the road</a:t>
            </a:r>
            <a:r>
              <a:rPr lang="zh-TW" altLang="en-US" sz="2800" b="1" dirty="0" smtClean="0">
                <a:latin typeface="微軟正黑體" panose="020B0604030504040204" pitchFamily="34" charset="-120"/>
                <a:ea typeface="微軟正黑體" panose="020B0604030504040204" pitchFamily="34" charset="-120"/>
              </a:rPr>
              <a:t>之間</a:t>
            </a:r>
            <a:r>
              <a:rPr lang="zh-TW" altLang="en-US" sz="2800" b="1" dirty="0">
                <a:latin typeface="微軟正黑體" panose="020B0604030504040204" pitchFamily="34" charset="-120"/>
                <a:ea typeface="微軟正黑體" panose="020B0604030504040204" pitchFamily="34" charset="-120"/>
              </a:rPr>
              <a:t>存在顯著的</a:t>
            </a:r>
            <a:r>
              <a:rPr lang="zh-TW" altLang="en-US" sz="2800" b="1" dirty="0" smtClean="0">
                <a:latin typeface="微軟正黑體" panose="020B0604030504040204" pitchFamily="34" charset="-120"/>
                <a:ea typeface="微軟正黑體" panose="020B0604030504040204" pitchFamily="34" charset="-120"/>
              </a:rPr>
              <a:t>相關性。</a:t>
            </a:r>
            <a:r>
              <a:rPr lang="en-US" altLang="zh-TW" sz="2800" b="1" dirty="0" smtClean="0">
                <a:solidFill>
                  <a:srgbClr val="C00000"/>
                </a:solidFill>
                <a:latin typeface="微軟正黑體" panose="020B0604030504040204" pitchFamily="34" charset="-120"/>
                <a:ea typeface="微軟正黑體" panose="020B0604030504040204" pitchFamily="34" charset="-120"/>
              </a:rPr>
              <a:t> </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190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27017" y="561703"/>
            <a:ext cx="194694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Result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2" name="组合 5"/>
          <p:cNvGrpSpPr/>
          <p:nvPr/>
        </p:nvGrpSpPr>
        <p:grpSpPr>
          <a:xfrm>
            <a:off x="-4387" y="-10931"/>
            <a:ext cx="429436" cy="1425913"/>
            <a:chOff x="-4387" y="-10931"/>
            <a:chExt cx="429436" cy="1425913"/>
          </a:xfrm>
        </p:grpSpPr>
        <p:sp>
          <p:nvSpPr>
            <p:cNvPr id="13"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pic>
        <p:nvPicPr>
          <p:cNvPr id="19" name="圖片 18"/>
          <p:cNvPicPr/>
          <p:nvPr/>
        </p:nvPicPr>
        <p:blipFill>
          <a:blip r:embed="rId3"/>
          <a:stretch>
            <a:fillRect/>
          </a:stretch>
        </p:blipFill>
        <p:spPr>
          <a:xfrm>
            <a:off x="1" y="2518611"/>
            <a:ext cx="12191999" cy="4339389"/>
          </a:xfrm>
          <a:prstGeom prst="rect">
            <a:avLst/>
          </a:prstGeom>
        </p:spPr>
      </p:pic>
      <p:sp>
        <p:nvSpPr>
          <p:cNvPr id="2" name="橢圓 1"/>
          <p:cNvSpPr/>
          <p:nvPr/>
        </p:nvSpPr>
        <p:spPr>
          <a:xfrm>
            <a:off x="7547811" y="5350043"/>
            <a:ext cx="1010652" cy="4652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061229" y="1392700"/>
            <a:ext cx="9537213" cy="954107"/>
          </a:xfrm>
          <a:prstGeom prst="rect">
            <a:avLst/>
          </a:prstGeom>
        </p:spPr>
        <p:txBody>
          <a:bodyPr wrap="square">
            <a:spAutoFit/>
          </a:bodyPr>
          <a:lstStyle/>
          <a:p>
            <a:pPr marL="457200" indent="-457200">
              <a:buFont typeface="Arial" panose="020B0604020202020204" pitchFamily="34" charset="0"/>
              <a:buChar char="•"/>
              <a:defRPr/>
            </a:pPr>
            <a:r>
              <a:rPr lang="zh-TW" altLang="en-US" sz="2800" b="1" dirty="0">
                <a:latin typeface="微軟正黑體" panose="020B0604030504040204" pitchFamily="34" charset="-120"/>
                <a:ea typeface="微軟正黑體" panose="020B0604030504040204" pitchFamily="34" charset="-120"/>
              </a:rPr>
              <a:t>玩遊戲時</a:t>
            </a:r>
            <a:r>
              <a:rPr lang="zh-TW" altLang="en-US" sz="2800" b="1" dirty="0">
                <a:solidFill>
                  <a:srgbClr val="C00000"/>
                </a:solidFill>
                <a:latin typeface="微軟正黑體" panose="020B0604030504040204" pitchFamily="34" charset="-120"/>
                <a:ea typeface="微軟正黑體" panose="020B0604030504040204" pitchFamily="34" charset="-120"/>
              </a:rPr>
              <a:t>抬頭查看路面的次數</a:t>
            </a:r>
            <a:r>
              <a:rPr lang="zh-TW" altLang="en-US" sz="2800" b="1" dirty="0" smtClean="0">
                <a:latin typeface="微軟正黑體" panose="020B0604030504040204" pitchFamily="34" charset="-120"/>
                <a:ea typeface="微軟正黑體" panose="020B0604030504040204" pitchFamily="34" charset="-120"/>
              </a:rPr>
              <a:t>與受測者</a:t>
            </a:r>
            <a:r>
              <a:rPr lang="zh-TW" altLang="en-US" sz="2800" b="1" dirty="0" smtClean="0">
                <a:solidFill>
                  <a:srgbClr val="C00000"/>
                </a:solidFill>
                <a:latin typeface="微軟正黑體" panose="020B0604030504040204" pitchFamily="34" charset="-120"/>
                <a:ea typeface="微軟正黑體" panose="020B0604030504040204" pitchFamily="34" charset="-120"/>
              </a:rPr>
              <a:t>每年行駛</a:t>
            </a:r>
            <a:r>
              <a:rPr lang="zh-TW" altLang="en-US" sz="2800" b="1" dirty="0">
                <a:solidFill>
                  <a:srgbClr val="C00000"/>
                </a:solidFill>
                <a:latin typeface="微軟正黑體" panose="020B0604030504040204" pitchFamily="34" charset="-120"/>
                <a:ea typeface="微軟正黑體" panose="020B0604030504040204" pitchFamily="34" charset="-120"/>
              </a:rPr>
              <a:t>的里程數</a:t>
            </a:r>
            <a:r>
              <a:rPr lang="zh-TW" altLang="en-US" sz="2800" b="1" dirty="0">
                <a:latin typeface="微軟正黑體" panose="020B0604030504040204" pitchFamily="34" charset="-120"/>
                <a:ea typeface="微軟正黑體" panose="020B0604030504040204" pitchFamily="34" charset="-120"/>
              </a:rPr>
              <a:t>有顯著相關。</a:t>
            </a:r>
          </a:p>
        </p:txBody>
      </p:sp>
    </p:spTree>
    <p:extLst>
      <p:ext uri="{BB962C8B-B14F-4D97-AF65-F5344CB8AC3E}">
        <p14:creationId xmlns:p14="http://schemas.microsoft.com/office/powerpoint/2010/main" val="35450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p:cNvPicPr/>
          <p:nvPr/>
        </p:nvPicPr>
        <p:blipFill>
          <a:blip r:embed="rId3"/>
          <a:stretch>
            <a:fillRect/>
          </a:stretch>
        </p:blipFill>
        <p:spPr>
          <a:xfrm>
            <a:off x="128500" y="2573809"/>
            <a:ext cx="11774905" cy="4241024"/>
          </a:xfrm>
          <a:prstGeom prst="rect">
            <a:avLst/>
          </a:prstGeom>
        </p:spPr>
      </p:pic>
      <p:sp>
        <p:nvSpPr>
          <p:cNvPr id="6" name="文字方塊 5"/>
          <p:cNvSpPr txBox="1"/>
          <p:nvPr/>
        </p:nvSpPr>
        <p:spPr>
          <a:xfrm>
            <a:off x="627017" y="561703"/>
            <a:ext cx="194694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Result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2" name="组合 5"/>
          <p:cNvGrpSpPr/>
          <p:nvPr/>
        </p:nvGrpSpPr>
        <p:grpSpPr>
          <a:xfrm>
            <a:off x="-4387" y="-10931"/>
            <a:ext cx="429436" cy="1425913"/>
            <a:chOff x="-4387" y="-10931"/>
            <a:chExt cx="429436" cy="1425913"/>
          </a:xfrm>
        </p:grpSpPr>
        <p:sp>
          <p:nvSpPr>
            <p:cNvPr id="13"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
        <p:nvSpPr>
          <p:cNvPr id="17" name="矩形 16"/>
          <p:cNvSpPr/>
          <p:nvPr/>
        </p:nvSpPr>
        <p:spPr>
          <a:xfrm>
            <a:off x="1104487" y="1721644"/>
            <a:ext cx="11517064" cy="523220"/>
          </a:xfrm>
          <a:prstGeom prst="rect">
            <a:avLst/>
          </a:prstGeom>
        </p:spPr>
        <p:txBody>
          <a:bodyPr wrap="none">
            <a:spAutoFit/>
          </a:bodyPr>
          <a:lstStyle/>
          <a:p>
            <a:pPr marL="342900" indent="-342900">
              <a:buFont typeface="Arial" panose="020B0604020202020204" pitchFamily="34" charset="0"/>
              <a:buChar char="•"/>
              <a:defRPr/>
            </a:pPr>
            <a:r>
              <a:rPr lang="en-US" altLang="zh-TW" sz="2800" b="1" dirty="0">
                <a:solidFill>
                  <a:srgbClr val="CC0000"/>
                </a:solidFill>
                <a:latin typeface="微軟正黑體" panose="020B0604030504040204" pitchFamily="34" charset="-120"/>
                <a:ea typeface="微軟正黑體" panose="020B0604030504040204" pitchFamily="34" charset="-120"/>
              </a:rPr>
              <a:t>Time Eyes on the </a:t>
            </a:r>
            <a:r>
              <a:rPr lang="en-US" altLang="zh-TW" sz="2800" b="1" dirty="0" smtClean="0">
                <a:solidFill>
                  <a:srgbClr val="CC0000"/>
                </a:solidFill>
                <a:latin typeface="微軟正黑體" panose="020B0604030504040204" pitchFamily="34" charset="-120"/>
                <a:ea typeface="微軟正黑體" panose="020B0604030504040204" pitchFamily="34" charset="-120"/>
              </a:rPr>
              <a:t>road</a:t>
            </a:r>
            <a:r>
              <a:rPr lang="zh-TW" altLang="en-US" sz="2800" b="1" dirty="0" smtClean="0">
                <a:solidFill>
                  <a:prstClr val="black"/>
                </a:solidFill>
                <a:latin typeface="微軟正黑體" panose="020B0604030504040204" pitchFamily="34" charset="-120"/>
                <a:ea typeface="微軟正黑體" panose="020B0604030504040204" pitchFamily="34" charset="-120"/>
              </a:rPr>
              <a:t>可以</a:t>
            </a:r>
            <a:r>
              <a:rPr lang="zh-TW" altLang="en-US" sz="2800" b="1" dirty="0">
                <a:solidFill>
                  <a:prstClr val="black"/>
                </a:solidFill>
                <a:latin typeface="微軟正黑體" panose="020B0604030504040204" pitchFamily="34" charset="-120"/>
                <a:ea typeface="微軟正黑體" panose="020B0604030504040204" pitchFamily="34" charset="-120"/>
              </a:rPr>
              <a:t>提升</a:t>
            </a:r>
            <a:r>
              <a:rPr lang="zh-TW" altLang="en-US" sz="2800" b="1" dirty="0" smtClean="0">
                <a:solidFill>
                  <a:prstClr val="black"/>
                </a:solidFill>
                <a:latin typeface="微軟正黑體" panose="020B0604030504040204" pitchFamily="34" charset="-120"/>
                <a:ea typeface="微軟正黑體" panose="020B0604030504040204" pitchFamily="34" charset="-120"/>
              </a:rPr>
              <a:t>接管</a:t>
            </a:r>
            <a:r>
              <a:rPr lang="zh-TW" altLang="en-US" sz="2800" b="1" dirty="0">
                <a:solidFill>
                  <a:prstClr val="black"/>
                </a:solidFill>
                <a:latin typeface="微軟正黑體" panose="020B0604030504040204" pitchFamily="34" charset="-120"/>
                <a:ea typeface="微軟正黑體" panose="020B0604030504040204" pitchFamily="34" charset="-120"/>
              </a:rPr>
              <a:t>時間後潛在危險的注視百分比</a:t>
            </a:r>
          </a:p>
        </p:txBody>
      </p:sp>
      <p:sp>
        <p:nvSpPr>
          <p:cNvPr id="3" name="矩形 2"/>
          <p:cNvSpPr/>
          <p:nvPr/>
        </p:nvSpPr>
        <p:spPr>
          <a:xfrm>
            <a:off x="128500" y="4042611"/>
            <a:ext cx="683165" cy="4010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128499" y="5052332"/>
            <a:ext cx="1152880" cy="461665"/>
          </a:xfrm>
          <a:prstGeom prst="rect">
            <a:avLst/>
          </a:prstGeom>
          <a:noFill/>
        </p:spPr>
        <p:txBody>
          <a:bodyPr wrap="none" rtlCol="0">
            <a:spAutoFit/>
          </a:bodyPr>
          <a:lstStyle/>
          <a:p>
            <a:pPr>
              <a:defRPr/>
            </a:pPr>
            <a:r>
              <a:rPr lang="en-US" altLang="zh-TW" sz="2400" b="1" dirty="0" smtClean="0">
                <a:solidFill>
                  <a:srgbClr val="C00000"/>
                </a:solidFill>
                <a:latin typeface="微軟正黑體" panose="020B0604030504040204" pitchFamily="34" charset="-120"/>
                <a:ea typeface="微軟正黑體" panose="020B0604030504040204" pitchFamily="34" charset="-120"/>
              </a:rPr>
              <a:t>6sec</a:t>
            </a:r>
            <a:r>
              <a:rPr lang="zh-TW" altLang="en-US" sz="2400" b="1" dirty="0">
                <a:solidFill>
                  <a:srgbClr val="C00000"/>
                </a:solidFill>
                <a:latin typeface="微軟正黑體" panose="020B0604030504040204" pitchFamily="34" charset="-120"/>
                <a:ea typeface="微軟正黑體" panose="020B0604030504040204" pitchFamily="34" charset="-120"/>
              </a:rPr>
              <a:t>組</a:t>
            </a:r>
          </a:p>
        </p:txBody>
      </p:sp>
      <p:sp>
        <p:nvSpPr>
          <p:cNvPr id="16" name="矩形 15"/>
          <p:cNvSpPr/>
          <p:nvPr/>
        </p:nvSpPr>
        <p:spPr>
          <a:xfrm>
            <a:off x="128499" y="4618831"/>
            <a:ext cx="683165" cy="4010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205945" y="3582238"/>
            <a:ext cx="1152880" cy="461665"/>
          </a:xfrm>
          <a:prstGeom prst="rect">
            <a:avLst/>
          </a:prstGeom>
          <a:noFill/>
        </p:spPr>
        <p:txBody>
          <a:bodyPr wrap="none" rtlCol="0">
            <a:spAutoFit/>
          </a:bodyPr>
          <a:lstStyle/>
          <a:p>
            <a:pPr>
              <a:defRPr/>
            </a:pPr>
            <a:r>
              <a:rPr lang="en-US" altLang="zh-TW" sz="2400" b="1" dirty="0">
                <a:solidFill>
                  <a:srgbClr val="C00000"/>
                </a:solidFill>
                <a:latin typeface="微軟正黑體" panose="020B0604030504040204" pitchFamily="34" charset="-120"/>
                <a:ea typeface="微軟正黑體" panose="020B0604030504040204" pitchFamily="34" charset="-120"/>
              </a:rPr>
              <a:t>4sec</a:t>
            </a:r>
            <a:r>
              <a:rPr lang="zh-TW" altLang="en-US" sz="2400" b="1" dirty="0">
                <a:solidFill>
                  <a:srgbClr val="C00000"/>
                </a:solidFill>
                <a:latin typeface="微軟正黑體" panose="020B0604030504040204" pitchFamily="34" charset="-120"/>
                <a:ea typeface="微軟正黑體" panose="020B0604030504040204" pitchFamily="34" charset="-120"/>
              </a:rPr>
              <a:t>組</a:t>
            </a:r>
          </a:p>
        </p:txBody>
      </p:sp>
      <p:sp>
        <p:nvSpPr>
          <p:cNvPr id="21" name="橢圓 20"/>
          <p:cNvSpPr/>
          <p:nvPr/>
        </p:nvSpPr>
        <p:spPr>
          <a:xfrm>
            <a:off x="10892753" y="5052332"/>
            <a:ext cx="1010652" cy="4652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2185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43396" y="1542506"/>
            <a:ext cx="10901082" cy="461665"/>
          </a:xfrm>
          <a:prstGeom prst="rect">
            <a:avLst/>
          </a:prstGeom>
        </p:spPr>
        <p:txBody>
          <a:bodyPr wrap="square">
            <a:spAutoFit/>
          </a:bodyPr>
          <a:lstStyle/>
          <a:p>
            <a:pPr lvl="0"/>
            <a:endParaRPr lang="en-US" altLang="zh-TW" sz="2400" b="1" dirty="0">
              <a:solidFill>
                <a:prstClr val="black"/>
              </a:solidFill>
              <a:latin typeface="微軟正黑體" panose="020B0604030504040204" pitchFamily="34" charset="-120"/>
              <a:ea typeface="微軟正黑體" panose="020B0604030504040204" pitchFamily="34" charset="-120"/>
            </a:endParaRPr>
          </a:p>
        </p:txBody>
      </p:sp>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425049" y="1773338"/>
            <a:ext cx="11064350" cy="523220"/>
          </a:xfrm>
          <a:prstGeom prst="rect">
            <a:avLst/>
          </a:prstGeom>
        </p:spPr>
        <p:txBody>
          <a:bodyPr wrap="square">
            <a:spAutoFit/>
          </a:bodyPr>
          <a:lstStyle/>
          <a:p>
            <a:pPr marL="457200" indent="-457200">
              <a:spcAft>
                <a:spcPts val="0"/>
              </a:spcAft>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恢復手動駕駛時，駕駛者掃描可能</a:t>
            </a:r>
            <a:r>
              <a:rPr lang="zh-TW" altLang="en-US" sz="2800" b="1" dirty="0" smtClean="0">
                <a:solidFill>
                  <a:prstClr val="black"/>
                </a:solidFill>
                <a:latin typeface="微軟正黑體" panose="020B0604030504040204" pitchFamily="34" charset="-120"/>
                <a:ea typeface="微軟正黑體" panose="020B0604030504040204" pitchFamily="34" charset="-120"/>
              </a:rPr>
              <a:t>的潛在危險</a:t>
            </a:r>
            <a:r>
              <a:rPr lang="zh-TW" altLang="en-US" sz="2800" b="1" dirty="0">
                <a:solidFill>
                  <a:prstClr val="black"/>
                </a:solidFill>
                <a:latin typeface="微軟正黑體" panose="020B0604030504040204" pitchFamily="34" charset="-120"/>
                <a:ea typeface="微軟正黑體" panose="020B0604030504040204" pitchFamily="34" charset="-120"/>
              </a:rPr>
              <a:t>，取決於三件事</a:t>
            </a:r>
            <a:r>
              <a:rPr lang="zh-TW" altLang="en-US" sz="2800" b="1" dirty="0" smtClean="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27017" y="561703"/>
            <a:ext cx="3782702"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a:t>
            </a:r>
            <a:r>
              <a:rPr lang="en-US" altLang="zh-TW" sz="4800" dirty="0" smtClean="0">
                <a:solidFill>
                  <a:prstClr val="black"/>
                </a:solidFill>
                <a:latin typeface="微軟正黑體" panose="020B0604030504040204" pitchFamily="34" charset="-120"/>
                <a:ea typeface="微軟正黑體" panose="020B0604030504040204" pitchFamily="34" charset="-120"/>
              </a:rPr>
              <a:t>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4" name="矩形 3"/>
          <p:cNvSpPr/>
          <p:nvPr/>
        </p:nvSpPr>
        <p:spPr>
          <a:xfrm>
            <a:off x="3781930" y="4925646"/>
            <a:ext cx="4350587" cy="523220"/>
          </a:xfrm>
          <a:prstGeom prst="rect">
            <a:avLst/>
          </a:prstGeom>
        </p:spPr>
        <p:txBody>
          <a:bodyPr wrap="square">
            <a:spAutoFit/>
          </a:bodyPr>
          <a:lstStyle/>
          <a:p>
            <a:pPr marL="457200" lvl="0" indent="-45720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中斷</a:t>
            </a:r>
            <a:r>
              <a:rPr lang="zh-TW" altLang="en-US" sz="2800" b="1" dirty="0">
                <a:solidFill>
                  <a:prstClr val="black"/>
                </a:solidFill>
                <a:latin typeface="微軟正黑體" panose="020B0604030504040204" pitchFamily="34" charset="-120"/>
                <a:ea typeface="微軟正黑體" panose="020B0604030504040204" pitchFamily="34" charset="-120"/>
              </a:rPr>
              <a:t>後提示的</a:t>
            </a:r>
            <a:r>
              <a:rPr lang="zh-TW" altLang="en-US" sz="2800" b="1" dirty="0" smtClean="0">
                <a:solidFill>
                  <a:prstClr val="black"/>
                </a:solidFill>
                <a:latin typeface="微軟正黑體" panose="020B0604030504040204" pitchFamily="34" charset="-120"/>
                <a:ea typeface="微軟正黑體" panose="020B0604030504040204" pitchFamily="34" charset="-120"/>
              </a:rPr>
              <a:t>可用性</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p:cNvSpPr/>
          <p:nvPr/>
        </p:nvSpPr>
        <p:spPr>
          <a:xfrm>
            <a:off x="2157126" y="3036744"/>
            <a:ext cx="3967753" cy="523220"/>
          </a:xfrm>
          <a:prstGeom prst="rect">
            <a:avLst/>
          </a:prstGeom>
        </p:spPr>
        <p:txBody>
          <a:bodyPr wrap="none">
            <a:spAutoFit/>
          </a:bodyPr>
          <a:lstStyle/>
          <a:p>
            <a:pPr marL="457200" lvl="0" indent="-45720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中斷駕駛任務</a:t>
            </a:r>
            <a:r>
              <a:rPr lang="zh-TW" altLang="en-US" sz="2800" b="1" dirty="0">
                <a:solidFill>
                  <a:prstClr val="black"/>
                </a:solidFill>
                <a:latin typeface="微軟正黑體" panose="020B0604030504040204" pitchFamily="34" charset="-120"/>
                <a:ea typeface="微軟正黑體" panose="020B0604030504040204" pitchFamily="34" charset="-120"/>
              </a:rPr>
              <a:t>的時間 </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7" name="矩形 6"/>
          <p:cNvSpPr/>
          <p:nvPr/>
        </p:nvSpPr>
        <p:spPr>
          <a:xfrm>
            <a:off x="2867442" y="3981195"/>
            <a:ext cx="4955203" cy="523220"/>
          </a:xfrm>
          <a:prstGeom prst="rect">
            <a:avLst/>
          </a:prstGeom>
        </p:spPr>
        <p:txBody>
          <a:bodyPr wrap="none">
            <a:spAutoFit/>
          </a:bodyPr>
          <a:lstStyle/>
          <a:p>
            <a:pPr marL="457200" lvl="0" indent="-457200">
              <a:buFont typeface="Wingdings" panose="05000000000000000000" pitchFamily="2" charset="2"/>
              <a:buChar char="ü"/>
            </a:pPr>
            <a:r>
              <a:rPr lang="zh-TW" altLang="en-US" sz="2800" b="1" dirty="0" smtClean="0">
                <a:solidFill>
                  <a:prstClr val="black"/>
                </a:solidFill>
                <a:latin typeface="微軟正黑體" panose="020B0604030504040204" pitchFamily="34" charset="-120"/>
                <a:ea typeface="微軟正黑體" panose="020B0604030504040204" pitchFamily="34" charset="-120"/>
              </a:rPr>
              <a:t>中斷駕駛任務之間的</a:t>
            </a:r>
            <a:r>
              <a:rPr lang="zh-TW" altLang="en-US" sz="2800" b="1" dirty="0">
                <a:solidFill>
                  <a:prstClr val="black"/>
                </a:solidFill>
                <a:latin typeface="微軟正黑體" panose="020B0604030504040204" pitchFamily="34" charset="-120"/>
                <a:ea typeface="微軟正黑體" panose="020B0604030504040204" pitchFamily="34" charset="-120"/>
              </a:rPr>
              <a:t>複雜性</a:t>
            </a:r>
          </a:p>
        </p:txBody>
      </p:sp>
    </p:spTree>
    <p:extLst>
      <p:ext uri="{BB962C8B-B14F-4D97-AF65-F5344CB8AC3E}">
        <p14:creationId xmlns:p14="http://schemas.microsoft.com/office/powerpoint/2010/main" val="1350005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27017" y="561703"/>
            <a:ext cx="3256020" cy="830997"/>
          </a:xfrm>
          <a:prstGeom prst="rect">
            <a:avLst/>
          </a:prstGeom>
          <a:noFill/>
        </p:spPr>
        <p:txBody>
          <a:bodyPr wrap="non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Discussion</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2" name="组合 5"/>
          <p:cNvGrpSpPr/>
          <p:nvPr/>
        </p:nvGrpSpPr>
        <p:grpSpPr>
          <a:xfrm>
            <a:off x="-4387" y="-10931"/>
            <a:ext cx="429436" cy="1425913"/>
            <a:chOff x="-4387" y="-10931"/>
            <a:chExt cx="429436" cy="1425913"/>
          </a:xfrm>
        </p:grpSpPr>
        <p:sp>
          <p:nvSpPr>
            <p:cNvPr id="13"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
        <p:nvSpPr>
          <p:cNvPr id="17" name="矩形 16"/>
          <p:cNvSpPr/>
          <p:nvPr/>
        </p:nvSpPr>
        <p:spPr>
          <a:xfrm>
            <a:off x="1060791" y="2732296"/>
            <a:ext cx="9812302" cy="523220"/>
          </a:xfrm>
          <a:prstGeom prst="rect">
            <a:avLst/>
          </a:prstGeom>
        </p:spPr>
        <p:txBody>
          <a:bodyPr wrap="none">
            <a:spAutoFit/>
          </a:bodyPr>
          <a:lstStyle/>
          <a:p>
            <a:pPr marL="342900" indent="-342900">
              <a:buFont typeface="Arial" panose="020B0604020202020204" pitchFamily="34" charset="0"/>
              <a:buChar char="•"/>
              <a:defRPr/>
            </a:pPr>
            <a:r>
              <a:rPr lang="zh-TW" altLang="en-US" sz="2800" b="1" dirty="0">
                <a:latin typeface="微軟正黑體" panose="020B0604030504040204" pitchFamily="34" charset="-120"/>
                <a:ea typeface="微軟正黑體" panose="020B0604030504040204" pitchFamily="34" charset="-120"/>
              </a:rPr>
              <a:t>在較長的接管時間</a:t>
            </a:r>
            <a:r>
              <a:rPr lang="en-US" altLang="zh-TW" sz="2800" b="1" dirty="0">
                <a:latin typeface="微軟正黑體" panose="020B0604030504040204" pitchFamily="34" charset="-120"/>
                <a:ea typeface="微軟正黑體" panose="020B0604030504040204" pitchFamily="34" charset="-120"/>
              </a:rPr>
              <a:t>(6sec)</a:t>
            </a:r>
            <a:r>
              <a:rPr lang="zh-TW" altLang="en-US" sz="2800" b="1" dirty="0">
                <a:latin typeface="微軟正黑體" panose="020B0604030504040204" pitchFamily="34" charset="-120"/>
                <a:ea typeface="微軟正黑體" panose="020B0604030504040204" pitchFamily="34" charset="-120"/>
              </a:rPr>
              <a:t>下，受測者注視到更多的潛在危害</a:t>
            </a:r>
          </a:p>
        </p:txBody>
      </p:sp>
      <p:grpSp>
        <p:nvGrpSpPr>
          <p:cNvPr id="19" name="群組 18"/>
          <p:cNvGrpSpPr/>
          <p:nvPr/>
        </p:nvGrpSpPr>
        <p:grpSpPr>
          <a:xfrm>
            <a:off x="425049" y="3687703"/>
            <a:ext cx="11429914" cy="1203888"/>
            <a:chOff x="228432" y="1598583"/>
            <a:chExt cx="11429914" cy="2159015"/>
          </a:xfrm>
        </p:grpSpPr>
        <p:sp>
          <p:nvSpPr>
            <p:cNvPr id="20" name="圓角矩形 19"/>
            <p:cNvSpPr/>
            <p:nvPr/>
          </p:nvSpPr>
          <p:spPr>
            <a:xfrm>
              <a:off x="228432" y="1598583"/>
              <a:ext cx="11429914" cy="1999109"/>
            </a:xfrm>
            <a:prstGeom prst="roundRect">
              <a:avLst/>
            </a:prstGeom>
            <a:solidFill>
              <a:srgbClr val="FFDC6D"/>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2" name="矩形 21"/>
            <p:cNvSpPr/>
            <p:nvPr/>
          </p:nvSpPr>
          <p:spPr>
            <a:xfrm>
              <a:off x="427724" y="2166819"/>
              <a:ext cx="11031329" cy="1590779"/>
            </a:xfrm>
            <a:prstGeom prst="rect">
              <a:avLst/>
            </a:prstGeom>
          </p:spPr>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接管時間</a:t>
              </a:r>
              <a:r>
                <a:rPr lang="en-US" altLang="zh-TW" sz="2800" b="1" dirty="0">
                  <a:latin typeface="微軟正黑體" panose="020B0604030504040204" pitchFamily="34" charset="-120"/>
                  <a:ea typeface="微軟正黑體" panose="020B0604030504040204" pitchFamily="34" charset="-120"/>
                </a:rPr>
                <a:t>6sec</a:t>
              </a:r>
              <a:r>
                <a:rPr lang="zh-TW" altLang="en-US" sz="2800" b="1" dirty="0">
                  <a:latin typeface="微軟正黑體" panose="020B0604030504040204" pitchFamily="34" charset="-120"/>
                  <a:ea typeface="微軟正黑體" panose="020B0604030504040204" pitchFamily="34" charset="-120"/>
                </a:rPr>
                <a:t>比</a:t>
              </a:r>
              <a:r>
                <a:rPr lang="en-US" altLang="zh-TW" sz="2800" b="1" dirty="0">
                  <a:latin typeface="微軟正黑體" panose="020B0604030504040204" pitchFamily="34" charset="-120"/>
                  <a:ea typeface="微軟正黑體" panose="020B0604030504040204" pitchFamily="34" charset="-120"/>
                </a:rPr>
                <a:t>4sec</a:t>
              </a:r>
              <a:r>
                <a:rPr lang="zh-TW" altLang="en-US" sz="2800" b="1" dirty="0">
                  <a:latin typeface="微軟正黑體" panose="020B0604030504040204" pitchFamily="34" charset="-120"/>
                  <a:ea typeface="微軟正黑體" panose="020B0604030504040204" pitchFamily="34" charset="-120"/>
                </a:rPr>
                <a:t>在恢復手動駕駛時更加了解交通狀況</a:t>
              </a:r>
              <a:endParaRPr lang="en-US" altLang="zh-TW" sz="2800" b="1" dirty="0">
                <a:latin typeface="微軟正黑體" panose="020B0604030504040204" pitchFamily="34" charset="-120"/>
                <a:ea typeface="微軟正黑體" panose="020B0604030504040204" pitchFamily="34" charset="-120"/>
              </a:endParaRPr>
            </a:p>
          </p:txBody>
        </p:sp>
      </p:gr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7326" y="4210292"/>
            <a:ext cx="1367284" cy="1367284"/>
          </a:xfrm>
          <a:prstGeom prst="rect">
            <a:avLst/>
          </a:prstGeom>
        </p:spPr>
      </p:pic>
    </p:spTree>
    <p:extLst>
      <p:ext uri="{BB962C8B-B14F-4D97-AF65-F5344CB8AC3E}">
        <p14:creationId xmlns:p14="http://schemas.microsoft.com/office/powerpoint/2010/main" val="22522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27017" y="561703"/>
            <a:ext cx="3256020" cy="830997"/>
          </a:xfrm>
          <a:prstGeom prst="rect">
            <a:avLst/>
          </a:prstGeom>
          <a:noFill/>
        </p:spPr>
        <p:txBody>
          <a:bodyPr wrap="non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Discussion</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2" name="组合 5"/>
          <p:cNvGrpSpPr/>
          <p:nvPr/>
        </p:nvGrpSpPr>
        <p:grpSpPr>
          <a:xfrm>
            <a:off x="-4387" y="-10931"/>
            <a:ext cx="429436" cy="1425913"/>
            <a:chOff x="-4387" y="-10931"/>
            <a:chExt cx="429436" cy="1425913"/>
          </a:xfrm>
        </p:grpSpPr>
        <p:sp>
          <p:nvSpPr>
            <p:cNvPr id="13"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
        <p:nvSpPr>
          <p:cNvPr id="17" name="矩形 16"/>
          <p:cNvSpPr/>
          <p:nvPr/>
        </p:nvSpPr>
        <p:spPr>
          <a:xfrm>
            <a:off x="1104488" y="1721643"/>
            <a:ext cx="10761246" cy="954107"/>
          </a:xfrm>
          <a:prstGeom prst="rect">
            <a:avLst/>
          </a:prstGeom>
        </p:spPr>
        <p:txBody>
          <a:bodyPr wrap="square">
            <a:spAutoFit/>
          </a:bodyPr>
          <a:lstStyle/>
          <a:p>
            <a:pPr marL="342900" indent="-342900">
              <a:buFont typeface="Arial" panose="020B0604020202020204" pitchFamily="34" charset="0"/>
              <a:buChar char="•"/>
              <a:defRPr/>
            </a:pPr>
            <a:r>
              <a:rPr lang="zh-TW" altLang="en-US" sz="2800" b="1" dirty="0">
                <a:solidFill>
                  <a:srgbClr val="C00000"/>
                </a:solidFill>
                <a:latin typeface="微軟正黑體" panose="020B0604030504040204" pitchFamily="34" charset="-120"/>
                <a:ea typeface="微軟正黑體" panose="020B0604030504040204" pitchFamily="34" charset="-120"/>
              </a:rPr>
              <a:t>年齡</a:t>
            </a:r>
            <a:r>
              <a:rPr lang="zh-TW" altLang="en-US"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駕駛經驗</a:t>
            </a:r>
            <a:r>
              <a:rPr lang="zh-TW" altLang="en-US"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尋求感覺</a:t>
            </a:r>
            <a:r>
              <a:rPr lang="zh-TW" altLang="en-US" sz="2800" b="1" dirty="0">
                <a:latin typeface="微軟正黑體" panose="020B0604030504040204" pitchFamily="34" charset="-120"/>
                <a:ea typeface="微軟正黑體" panose="020B0604030504040204" pitchFamily="34" charset="-120"/>
              </a:rPr>
              <a:t>以及</a:t>
            </a:r>
            <a:r>
              <a:rPr lang="zh-TW" altLang="en-US" sz="2800" b="1" dirty="0">
                <a:solidFill>
                  <a:srgbClr val="C00000"/>
                </a:solidFill>
                <a:latin typeface="微軟正黑體" panose="020B0604030504040204" pitchFamily="34" charset="-120"/>
                <a:ea typeface="微軟正黑體" panose="020B0604030504040204" pitchFamily="34" charset="-120"/>
              </a:rPr>
              <a:t>對自動駕駛</a:t>
            </a:r>
            <a:r>
              <a:rPr lang="zh-TW" altLang="en-US" sz="2800" b="1" dirty="0" smtClean="0">
                <a:solidFill>
                  <a:srgbClr val="C00000"/>
                </a:solidFill>
                <a:latin typeface="微軟正黑體" panose="020B0604030504040204" pitchFamily="34" charset="-120"/>
                <a:ea typeface="微軟正黑體" panose="020B0604030504040204" pitchFamily="34" charset="-120"/>
              </a:rPr>
              <a:t>汽車的信任程度</a:t>
            </a:r>
            <a:r>
              <a:rPr lang="zh-TW" altLang="en-US" sz="2800" b="1" dirty="0">
                <a:latin typeface="微軟正黑體" panose="020B0604030504040204" pitchFamily="34" charset="-120"/>
                <a:ea typeface="微軟正黑體" panose="020B0604030504040204" pitchFamily="34" charset="-120"/>
              </a:rPr>
              <a:t>並不是</a:t>
            </a:r>
            <a:r>
              <a:rPr lang="zh-TW" altLang="en-US" sz="2800" b="1" dirty="0" smtClean="0">
                <a:latin typeface="微軟正黑體" panose="020B0604030504040204" pitchFamily="34" charset="-120"/>
                <a:ea typeface="微軟正黑體" panose="020B0604030504040204" pitchFamily="34" charset="-120"/>
              </a:rPr>
              <a:t>潛在危險</a:t>
            </a:r>
            <a:r>
              <a:rPr lang="zh-TW" altLang="en-US" sz="2800" b="1" dirty="0">
                <a:latin typeface="微軟正黑體" panose="020B0604030504040204" pitchFamily="34" charset="-120"/>
                <a:ea typeface="微軟正黑體" panose="020B0604030504040204" pitchFamily="34" charset="-120"/>
              </a:rPr>
              <a:t>數量的重要預測指標</a:t>
            </a:r>
          </a:p>
        </p:txBody>
      </p:sp>
      <p:grpSp>
        <p:nvGrpSpPr>
          <p:cNvPr id="23" name="群組 22"/>
          <p:cNvGrpSpPr/>
          <p:nvPr/>
        </p:nvGrpSpPr>
        <p:grpSpPr>
          <a:xfrm>
            <a:off x="435820" y="5199382"/>
            <a:ext cx="11429914" cy="1114723"/>
            <a:chOff x="228432" y="1598583"/>
            <a:chExt cx="11429914" cy="1999109"/>
          </a:xfrm>
        </p:grpSpPr>
        <p:sp>
          <p:nvSpPr>
            <p:cNvPr id="25" name="圓角矩形 24"/>
            <p:cNvSpPr/>
            <p:nvPr/>
          </p:nvSpPr>
          <p:spPr>
            <a:xfrm>
              <a:off x="228432" y="1598583"/>
              <a:ext cx="11429914" cy="1999109"/>
            </a:xfrm>
            <a:prstGeom prst="roundRect">
              <a:avLst/>
            </a:prstGeom>
            <a:solidFill>
              <a:srgbClr val="FFDC6D"/>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6" name="矩形 25"/>
            <p:cNvSpPr/>
            <p:nvPr/>
          </p:nvSpPr>
          <p:spPr>
            <a:xfrm>
              <a:off x="427724" y="2166819"/>
              <a:ext cx="11031329" cy="938326"/>
            </a:xfrm>
            <a:prstGeom prst="rect">
              <a:avLst/>
            </a:prstGeom>
          </p:spPr>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發展狀態意識的時間取決於各駕駛員的個性</a:t>
              </a:r>
              <a:endParaRPr lang="en-US" altLang="zh-TW" sz="2800" b="1" dirty="0">
                <a:latin typeface="微軟正黑體" panose="020B0604030504040204" pitchFamily="34" charset="-120"/>
                <a:ea typeface="微軟正黑體" panose="020B0604030504040204" pitchFamily="34" charset="-120"/>
              </a:endParaRPr>
            </a:p>
          </p:txBody>
        </p:sp>
      </p:grpSp>
      <p:sp>
        <p:nvSpPr>
          <p:cNvPr id="16" name="矩形 15"/>
          <p:cNvSpPr/>
          <p:nvPr/>
        </p:nvSpPr>
        <p:spPr>
          <a:xfrm>
            <a:off x="1104488" y="3772274"/>
            <a:ext cx="10761246" cy="954107"/>
          </a:xfrm>
          <a:prstGeom prst="rect">
            <a:avLst/>
          </a:prstGeom>
        </p:spPr>
        <p:txBody>
          <a:bodyPr wrap="square">
            <a:spAutoFit/>
          </a:bodyPr>
          <a:lstStyle/>
          <a:p>
            <a:pPr marL="342900" indent="-342900">
              <a:buFont typeface="Arial" panose="020B0604020202020204" pitchFamily="34" charset="0"/>
              <a:buChar char="•"/>
              <a:defRPr/>
            </a:pPr>
            <a:r>
              <a:rPr lang="zh-TW" altLang="en-US" sz="2800" b="1" dirty="0" smtClean="0">
                <a:latin typeface="微軟正黑體" panose="020B0604030504040204" pitchFamily="34" charset="-120"/>
                <a:ea typeface="微軟正黑體" panose="020B0604030504040204" pitchFamily="34" charset="-120"/>
              </a:rPr>
              <a:t>所有受測者</a:t>
            </a:r>
            <a:r>
              <a:rPr lang="zh-TW" altLang="en-US" sz="2800" b="1" dirty="0">
                <a:latin typeface="微軟正黑體" panose="020B0604030504040204" pitchFamily="34" charset="-120"/>
                <a:ea typeface="微軟正黑體" panose="020B0604030504040204" pitchFamily="34" charset="-120"/>
              </a:rPr>
              <a:t>之間</a:t>
            </a:r>
            <a:r>
              <a:rPr lang="zh-TW" altLang="en-US" sz="2800" b="1" dirty="0" smtClean="0">
                <a:latin typeface="微軟正黑體" panose="020B0604030504040204" pitchFamily="34" charset="-120"/>
                <a:ea typeface="微軟正黑體" panose="020B0604030504040204" pitchFamily="34" charset="-120"/>
              </a:rPr>
              <a:t>，</a:t>
            </a:r>
            <a:r>
              <a:rPr lang="zh-TW" altLang="en-US" sz="2800" b="1" dirty="0" smtClean="0">
                <a:solidFill>
                  <a:srgbClr val="C00000"/>
                </a:solidFill>
                <a:latin typeface="微軟正黑體" panose="020B0604030504040204" pitchFamily="34" charset="-120"/>
                <a:ea typeface="微軟正黑體" panose="020B0604030504040204" pitchFamily="34" charset="-120"/>
              </a:rPr>
              <a:t>感知搜尋</a:t>
            </a:r>
            <a:r>
              <a:rPr lang="zh-TW" altLang="en-US" sz="2800" b="1" dirty="0" smtClean="0">
                <a:latin typeface="微軟正黑體" panose="020B0604030504040204" pitchFamily="34" charset="-120"/>
                <a:ea typeface="微軟正黑體" panose="020B0604030504040204" pitchFamily="34" charset="-120"/>
              </a:rPr>
              <a:t>和</a:t>
            </a:r>
            <a:r>
              <a:rPr lang="zh-TW" altLang="en-US" sz="2800" b="1" dirty="0">
                <a:solidFill>
                  <a:srgbClr val="C00000"/>
                </a:solidFill>
                <a:latin typeface="微軟正黑體" panose="020B0604030504040204" pitchFamily="34" charset="-120"/>
                <a:ea typeface="微軟正黑體" panose="020B0604030504040204" pitchFamily="34" charset="-120"/>
              </a:rPr>
              <a:t>對自動駕駛</a:t>
            </a:r>
            <a:r>
              <a:rPr lang="zh-TW" altLang="en-US" sz="2800" b="1" dirty="0" smtClean="0">
                <a:solidFill>
                  <a:srgbClr val="C00000"/>
                </a:solidFill>
                <a:latin typeface="微軟正黑體" panose="020B0604030504040204" pitchFamily="34" charset="-120"/>
                <a:ea typeface="微軟正黑體" panose="020B0604030504040204" pitchFamily="34" charset="-120"/>
              </a:rPr>
              <a:t>汽車的信任</a:t>
            </a:r>
            <a:r>
              <a:rPr lang="zh-TW" altLang="en-US" sz="2800" b="1" dirty="0" smtClean="0">
                <a:solidFill>
                  <a:srgbClr val="C00000"/>
                </a:solidFill>
                <a:latin typeface="微軟正黑體" panose="020B0604030504040204" pitchFamily="34" charset="-120"/>
                <a:ea typeface="微軟正黑體" panose="020B0604030504040204" pitchFamily="34" charset="-120"/>
              </a:rPr>
              <a:t>程度</a:t>
            </a:r>
            <a:r>
              <a:rPr lang="zh-TW" altLang="en-US" sz="2800" b="1" dirty="0" smtClean="0">
                <a:latin typeface="微軟正黑體" panose="020B0604030504040204" pitchFamily="34" charset="-120"/>
                <a:ea typeface="微軟正黑體" panose="020B0604030504040204" pitchFamily="34" charset="-120"/>
              </a:rPr>
              <a:t>對注視到潛在危險的相關性都</a:t>
            </a:r>
            <a:r>
              <a:rPr lang="zh-TW" altLang="en-US" sz="2800" b="1" dirty="0">
                <a:latin typeface="微軟正黑體" panose="020B0604030504040204" pitchFamily="34" charset="-120"/>
                <a:ea typeface="微軟正黑體" panose="020B0604030504040204" pitchFamily="34" charset="-120"/>
              </a:rPr>
              <a:t>很小</a:t>
            </a:r>
          </a:p>
        </p:txBody>
      </p:sp>
      <p:sp>
        <p:nvSpPr>
          <p:cNvPr id="2" name="矩形 1"/>
          <p:cNvSpPr/>
          <p:nvPr/>
        </p:nvSpPr>
        <p:spPr>
          <a:xfrm>
            <a:off x="1104488" y="2746958"/>
            <a:ext cx="10561953" cy="954107"/>
          </a:xfrm>
          <a:prstGeom prst="rect">
            <a:avLst/>
          </a:prstGeom>
        </p:spPr>
        <p:txBody>
          <a:bodyPr wrap="square">
            <a:spAutoFit/>
          </a:bodyPr>
          <a:lstStyle/>
          <a:p>
            <a:pPr marL="342900" indent="-342900">
              <a:spcAft>
                <a:spcPts val="0"/>
              </a:spcAft>
              <a:buFont typeface="Arial" panose="020B0604020202020204" pitchFamily="34" charset="0"/>
              <a:buChar char="•"/>
              <a:defRPr/>
            </a:pPr>
            <a:r>
              <a:rPr lang="zh-TW" altLang="zh-TW" sz="2800" b="1" dirty="0">
                <a:latin typeface="微軟正黑體" panose="020B0604030504040204" pitchFamily="34" charset="-120"/>
                <a:ea typeface="微軟正黑體" panose="020B0604030504040204" pitchFamily="34" charset="-120"/>
              </a:rPr>
              <a:t>參與者的駕駛經驗有所不同，但他們都是具有至少</a:t>
            </a:r>
            <a:r>
              <a:rPr lang="en-US" altLang="zh-TW" sz="2800" b="1" dirty="0">
                <a:latin typeface="微軟正黑體" panose="020B0604030504040204" pitchFamily="34" charset="-120"/>
                <a:ea typeface="微軟正黑體" panose="020B0604030504040204" pitchFamily="34" charset="-120"/>
              </a:rPr>
              <a:t>5</a:t>
            </a:r>
            <a:r>
              <a:rPr lang="zh-TW" altLang="zh-TW" sz="2800" b="1" dirty="0">
                <a:latin typeface="微軟正黑體" panose="020B0604030504040204" pitchFamily="34" charset="-120"/>
                <a:ea typeface="微軟正黑體" panose="020B0604030504040204" pitchFamily="34" charset="-120"/>
              </a:rPr>
              <a:t>年駕駛</a:t>
            </a:r>
            <a:r>
              <a:rPr lang="zh-TW" altLang="zh-TW" sz="2800" b="1" dirty="0" smtClean="0">
                <a:latin typeface="微軟正黑體" panose="020B0604030504040204" pitchFamily="34" charset="-120"/>
                <a:ea typeface="微軟正黑體" panose="020B0604030504040204" pitchFamily="34" charset="-120"/>
              </a:rPr>
              <a:t>經驗的</a:t>
            </a:r>
            <a:r>
              <a:rPr lang="zh-TW" altLang="zh-TW" sz="2800" b="1" dirty="0">
                <a:latin typeface="微軟正黑體" panose="020B0604030504040204" pitchFamily="34" charset="-120"/>
                <a:ea typeface="微軟正黑體" panose="020B0604030504040204" pitchFamily="34" charset="-120"/>
              </a:rPr>
              <a:t>駕駛員。</a:t>
            </a: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935" y="5412926"/>
            <a:ext cx="1069506" cy="1069506"/>
          </a:xfrm>
          <a:prstGeom prst="rect">
            <a:avLst/>
          </a:prstGeom>
        </p:spPr>
      </p:pic>
    </p:spTree>
    <p:extLst>
      <p:ext uri="{BB962C8B-B14F-4D97-AF65-F5344CB8AC3E}">
        <p14:creationId xmlns:p14="http://schemas.microsoft.com/office/powerpoint/2010/main" val="291601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27017" y="561703"/>
            <a:ext cx="3256020" cy="830997"/>
          </a:xfrm>
          <a:prstGeom prst="rect">
            <a:avLst/>
          </a:prstGeom>
          <a:noFill/>
        </p:spPr>
        <p:txBody>
          <a:bodyPr wrap="non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Discussion</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12" name="组合 5"/>
          <p:cNvGrpSpPr/>
          <p:nvPr/>
        </p:nvGrpSpPr>
        <p:grpSpPr>
          <a:xfrm>
            <a:off x="-4387" y="-10931"/>
            <a:ext cx="429436" cy="1425913"/>
            <a:chOff x="-4387" y="-10931"/>
            <a:chExt cx="429436" cy="1425913"/>
          </a:xfrm>
        </p:grpSpPr>
        <p:sp>
          <p:nvSpPr>
            <p:cNvPr id="13"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4"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5"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
        <p:nvSpPr>
          <p:cNvPr id="17" name="矩形 16"/>
          <p:cNvSpPr/>
          <p:nvPr/>
        </p:nvSpPr>
        <p:spPr>
          <a:xfrm>
            <a:off x="537003" y="1658516"/>
            <a:ext cx="10977815" cy="523220"/>
          </a:xfrm>
          <a:prstGeom prst="rect">
            <a:avLst/>
          </a:prstGeom>
        </p:spPr>
        <p:txBody>
          <a:bodyPr wrap="square">
            <a:spAutoFit/>
          </a:bodyPr>
          <a:lstStyle/>
          <a:p>
            <a:pPr marL="342900" indent="-342900">
              <a:buFont typeface="Arial" panose="020B0604020202020204" pitchFamily="34" charset="0"/>
              <a:buChar char="•"/>
              <a:defRPr/>
            </a:pPr>
            <a:r>
              <a:rPr lang="zh-TW" altLang="en-US" sz="2800" b="1" dirty="0" smtClean="0">
                <a:latin typeface="微軟正黑體" panose="020B0604030504040204" pitchFamily="34" charset="-120"/>
                <a:ea typeface="微軟正黑體" panose="020B0604030504040204" pitchFamily="34" charset="-120"/>
              </a:rPr>
              <a:t>超出環路</a:t>
            </a:r>
            <a:r>
              <a:rPr lang="zh-TW" altLang="en-US" sz="2800" b="1" dirty="0">
                <a:latin typeface="微軟正黑體" panose="020B0604030504040204" pitchFamily="34" charset="-120"/>
                <a:ea typeface="微軟正黑體" panose="020B0604030504040204" pitchFamily="34" charset="-120"/>
              </a:rPr>
              <a:t>的程度，不是在</a:t>
            </a:r>
            <a:r>
              <a:rPr lang="zh-TW" altLang="en-US" sz="2800" b="1" dirty="0">
                <a:solidFill>
                  <a:srgbClr val="CC0000"/>
                </a:solidFill>
                <a:latin typeface="微軟正黑體" panose="020B0604030504040204" pitchFamily="34" charset="-120"/>
                <a:ea typeface="微軟正黑體" panose="020B0604030504040204" pitchFamily="34" charset="-120"/>
              </a:rPr>
              <a:t>轉換控制期</a:t>
            </a:r>
            <a:r>
              <a:rPr lang="zh-TW" altLang="en-US" sz="2800" b="1" dirty="0" smtClean="0">
                <a:solidFill>
                  <a:srgbClr val="CC0000"/>
                </a:solidFill>
                <a:latin typeface="微軟正黑體" panose="020B0604030504040204" pitchFamily="34" charset="-120"/>
                <a:ea typeface="微軟正黑體" panose="020B0604030504040204" pitchFamily="34" charset="-120"/>
              </a:rPr>
              <a:t>後</a:t>
            </a:r>
            <a:r>
              <a:rPr lang="zh-TW" altLang="en-US" sz="2800" b="1" dirty="0" smtClean="0">
                <a:latin typeface="微軟正黑體" panose="020B0604030504040204" pitchFamily="34" charset="-120"/>
                <a:ea typeface="微軟正黑體" panose="020B0604030504040204" pitchFamily="34" charset="-120"/>
              </a:rPr>
              <a:t>注視</a:t>
            </a:r>
            <a:r>
              <a:rPr lang="zh-TW" altLang="en-US" sz="2800" b="1" dirty="0">
                <a:latin typeface="微軟正黑體" panose="020B0604030504040204" pitchFamily="34" charset="-120"/>
                <a:ea typeface="微軟正黑體" panose="020B0604030504040204" pitchFamily="34" charset="-120"/>
              </a:rPr>
              <a:t>潛在</a:t>
            </a:r>
            <a:r>
              <a:rPr lang="zh-TW" altLang="en-US" sz="2800" b="1" dirty="0" smtClean="0">
                <a:latin typeface="微軟正黑體" panose="020B0604030504040204" pitchFamily="34" charset="-120"/>
                <a:ea typeface="微軟正黑體" panose="020B0604030504040204" pitchFamily="34" charset="-120"/>
              </a:rPr>
              <a:t>危險的</a:t>
            </a:r>
            <a:r>
              <a:rPr lang="zh-TW" altLang="en-US" sz="2800" b="1" dirty="0">
                <a:latin typeface="微軟正黑體" panose="020B0604030504040204" pitchFamily="34" charset="-120"/>
                <a:ea typeface="微軟正黑體" panose="020B0604030504040204" pitchFamily="34" charset="-120"/>
              </a:rPr>
              <a:t>預測</a:t>
            </a:r>
            <a:r>
              <a:rPr lang="zh-TW" altLang="en-US" sz="2800" b="1" dirty="0" smtClean="0">
                <a:latin typeface="微軟正黑體" panose="020B0604030504040204" pitchFamily="34" charset="-120"/>
                <a:ea typeface="微軟正黑體" panose="020B0604030504040204" pitchFamily="34" charset="-120"/>
              </a:rPr>
              <a:t>因子</a:t>
            </a:r>
            <a:endParaRPr lang="zh-TW" altLang="en-US" sz="2800" b="1" dirty="0">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205945" y="4115043"/>
            <a:ext cx="11429914" cy="1844842"/>
            <a:chOff x="228432" y="1598583"/>
            <a:chExt cx="11429914" cy="1999109"/>
          </a:xfrm>
        </p:grpSpPr>
        <p:sp>
          <p:nvSpPr>
            <p:cNvPr id="28" name="圓角矩形 27"/>
            <p:cNvSpPr/>
            <p:nvPr/>
          </p:nvSpPr>
          <p:spPr>
            <a:xfrm>
              <a:off x="228432" y="1598583"/>
              <a:ext cx="11429914" cy="1999109"/>
            </a:xfrm>
            <a:prstGeom prst="roundRect">
              <a:avLst/>
            </a:prstGeom>
            <a:solidFill>
              <a:srgbClr val="FFDC6D"/>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9" name="矩形 28"/>
            <p:cNvSpPr/>
            <p:nvPr/>
          </p:nvSpPr>
          <p:spPr>
            <a:xfrm>
              <a:off x="427725" y="1886627"/>
              <a:ext cx="10781596" cy="566972"/>
            </a:xfrm>
            <a:prstGeom prst="rect">
              <a:avLst/>
            </a:prstGeom>
          </p:spPr>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形成狀態意識所需的時間，受自動駕駛期間</a:t>
              </a:r>
              <a:r>
                <a:rPr lang="zh-TW" altLang="en-US" sz="2800" b="1" dirty="0" smtClean="0">
                  <a:latin typeface="微軟正黑體" panose="020B0604030504040204" pitchFamily="34" charset="-120"/>
                  <a:ea typeface="微軟正黑體" panose="020B0604030504040204" pitchFamily="34" charset="-120"/>
                </a:rPr>
                <a:t>駕駛員</a:t>
              </a:r>
              <a:endParaRPr lang="en-US" altLang="zh-TW" sz="2800" b="1" dirty="0" smtClean="0">
                <a:latin typeface="微軟正黑體" panose="020B0604030504040204" pitchFamily="34" charset="-120"/>
                <a:ea typeface="微軟正黑體" panose="020B0604030504040204" pitchFamily="34" charset="-120"/>
              </a:endParaRPr>
            </a:p>
          </p:txBody>
        </p:sp>
      </p:grpSp>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3103" y="4713699"/>
            <a:ext cx="583441" cy="583441"/>
          </a:xfrm>
          <a:prstGeom prst="rect">
            <a:avLst/>
          </a:prstGeom>
        </p:spPr>
      </p:pic>
      <p:pic>
        <p:nvPicPr>
          <p:cNvPr id="24" name="圖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543" y="5335988"/>
            <a:ext cx="691634" cy="691634"/>
          </a:xfrm>
          <a:prstGeom prst="rect">
            <a:avLst/>
          </a:prstGeom>
        </p:spPr>
      </p:pic>
      <p:sp>
        <p:nvSpPr>
          <p:cNvPr id="4" name="矩形 3"/>
          <p:cNvSpPr/>
          <p:nvPr/>
        </p:nvSpPr>
        <p:spPr>
          <a:xfrm>
            <a:off x="635112" y="2671336"/>
            <a:ext cx="10879706" cy="954107"/>
          </a:xfrm>
          <a:prstGeom prst="rect">
            <a:avLst/>
          </a:prstGeom>
        </p:spPr>
        <p:txBody>
          <a:bodyPr wrap="square">
            <a:spAutoFit/>
          </a:bodyPr>
          <a:lstStyle/>
          <a:p>
            <a:pPr marL="342900" indent="-342900">
              <a:buFont typeface="Arial" panose="020B0604020202020204" pitchFamily="34" charset="0"/>
              <a:buChar char="•"/>
              <a:defRPr/>
            </a:pPr>
            <a:r>
              <a:rPr lang="zh-TW" altLang="en-US" sz="2800" b="1" dirty="0">
                <a:solidFill>
                  <a:srgbClr val="C00000"/>
                </a:solidFill>
                <a:latin typeface="微軟正黑體" panose="020B0604030504040204" pitchFamily="34" charset="-120"/>
                <a:ea typeface="微軟正黑體" panose="020B0604030504040204" pitchFamily="34" charset="-120"/>
              </a:rPr>
              <a:t>受測者在</a:t>
            </a:r>
            <a:r>
              <a:rPr lang="en-US" altLang="zh-TW" sz="2800" b="1" dirty="0">
                <a:solidFill>
                  <a:srgbClr val="C00000"/>
                </a:solidFill>
                <a:latin typeface="微軟正黑體" panose="020B0604030504040204" pitchFamily="34" charset="-120"/>
                <a:ea typeface="微軟正黑體" panose="020B0604030504040204" pitchFamily="34" charset="-120"/>
              </a:rPr>
              <a:t>TOR</a:t>
            </a:r>
            <a:r>
              <a:rPr lang="zh-TW" altLang="en-US" sz="2800" b="1" dirty="0">
                <a:solidFill>
                  <a:srgbClr val="C00000"/>
                </a:solidFill>
                <a:latin typeface="微軟正黑體" panose="020B0604030504040204" pitchFamily="34" charset="-120"/>
                <a:ea typeface="微軟正黑體" panose="020B0604030504040204" pitchFamily="34" charset="-120"/>
              </a:rPr>
              <a:t>後，第一眼注視前方的道路，這之間所花費的時間是觀看潛在危險數量的重要預測指標</a:t>
            </a:r>
          </a:p>
        </p:txBody>
      </p:sp>
      <p:sp>
        <p:nvSpPr>
          <p:cNvPr id="5" name="矩形 4"/>
          <p:cNvSpPr/>
          <p:nvPr/>
        </p:nvSpPr>
        <p:spPr>
          <a:xfrm>
            <a:off x="2461774" y="5420195"/>
            <a:ext cx="6570414" cy="523220"/>
          </a:xfrm>
          <a:prstGeom prst="rect">
            <a:avLst/>
          </a:prstGeom>
        </p:spPr>
        <p:txBody>
          <a:bodyPr wrap="square">
            <a:spAutoFit/>
          </a:bodyPr>
          <a:lstStyle/>
          <a:p>
            <a:pPr lvl="0" algn="ctr"/>
            <a:r>
              <a:rPr lang="zh-TW" altLang="en-US" sz="2800" b="1" dirty="0">
                <a:solidFill>
                  <a:srgbClr val="CC0000"/>
                </a:solidFill>
                <a:latin typeface="微軟正黑體" panose="020B0604030504040204" pitchFamily="34" charset="-120"/>
                <a:ea typeface="微軟正黑體" panose="020B0604030504040204" pitchFamily="34" charset="-120"/>
              </a:rPr>
              <a:t>駕駛員在</a:t>
            </a:r>
            <a:r>
              <a:rPr lang="en-US" altLang="zh-TW" sz="2800" b="1" dirty="0">
                <a:solidFill>
                  <a:srgbClr val="CC0000"/>
                </a:solidFill>
                <a:latin typeface="微軟正黑體" panose="020B0604030504040204" pitchFamily="34" charset="-120"/>
                <a:ea typeface="微軟正黑體" panose="020B0604030504040204" pitchFamily="34" charset="-120"/>
              </a:rPr>
              <a:t>TOR</a:t>
            </a:r>
            <a:r>
              <a:rPr lang="zh-TW" altLang="en-US" sz="2800" b="1" dirty="0">
                <a:solidFill>
                  <a:srgbClr val="CC0000"/>
                </a:solidFill>
                <a:latin typeface="微軟正黑體" panose="020B0604030504040204" pitchFamily="34" charset="-120"/>
                <a:ea typeface="微軟正黑體" panose="020B0604030504040204" pitchFamily="34" charset="-120"/>
              </a:rPr>
              <a:t>之後掃視前方道路的速度</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8" name="矩形 7"/>
          <p:cNvSpPr/>
          <p:nvPr/>
        </p:nvSpPr>
        <p:spPr>
          <a:xfrm>
            <a:off x="4397893" y="4829238"/>
            <a:ext cx="2698175" cy="523220"/>
          </a:xfrm>
          <a:prstGeom prst="rect">
            <a:avLst/>
          </a:prstGeom>
        </p:spPr>
        <p:txBody>
          <a:bodyPr wrap="none">
            <a:spAutoFit/>
          </a:bodyPr>
          <a:lstStyle/>
          <a:p>
            <a:pPr lvl="0" algn="ctr"/>
            <a:r>
              <a:rPr lang="zh-TW" altLang="en-US" sz="2800" b="1" dirty="0">
                <a:solidFill>
                  <a:srgbClr val="CC0000"/>
                </a:solidFill>
                <a:latin typeface="微軟正黑體" panose="020B0604030504040204" pitchFamily="34" charset="-120"/>
                <a:ea typeface="微軟正黑體" panose="020B0604030504040204" pitchFamily="34" charset="-120"/>
              </a:rPr>
              <a:t>脫離迴路的程度</a:t>
            </a:r>
            <a:endParaRPr lang="en-US" altLang="zh-TW" sz="2800" b="1" dirty="0">
              <a:solidFill>
                <a:srgbClr val="CC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9489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221790" y="1740002"/>
            <a:ext cx="11064350" cy="954107"/>
          </a:xfrm>
          <a:prstGeom prst="rect">
            <a:avLst/>
          </a:prstGeom>
        </p:spPr>
        <p:txBody>
          <a:bodyPr wrap="square">
            <a:spAutoFit/>
          </a:bodyPr>
          <a:lstStyle/>
          <a:p>
            <a:pPr marL="457200" indent="-457200">
              <a:spcAft>
                <a:spcPts val="0"/>
              </a:spcAft>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當汽車處於自動駕駛模式時，必須花時間建構心理模式和刺激表現，才能讓駕駛者意識到潛在危害</a:t>
            </a:r>
            <a:endParaRPr lang="zh-TW"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627017" y="561703"/>
            <a:ext cx="3782702"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Conclusions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311287" y="3216292"/>
            <a:ext cx="11064350" cy="954107"/>
          </a:xfrm>
          <a:prstGeom prst="rect">
            <a:avLst/>
          </a:prstGeom>
        </p:spPr>
        <p:txBody>
          <a:bodyPr wrap="square">
            <a:spAutoFit/>
          </a:bodyPr>
          <a:lstStyle/>
          <a:p>
            <a:pPr marL="457200" indent="-457200">
              <a:spcAft>
                <a:spcPts val="0"/>
              </a:spcAft>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這項研究在人機介面的提示中，必須將駕駛員的注意力盡快的引導至道路上，以降低潛在危險的發生</a:t>
            </a:r>
            <a:endParaRPr lang="zh-TW" altLang="zh-TW" sz="2800" b="1" dirty="0">
              <a:solidFill>
                <a:prstClr val="black"/>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627017" y="4473794"/>
            <a:ext cx="11183238" cy="1869023"/>
            <a:chOff x="257000" y="1678980"/>
            <a:chExt cx="2716461" cy="802868"/>
          </a:xfrm>
        </p:grpSpPr>
        <p:sp>
          <p:nvSpPr>
            <p:cNvPr id="20" name="矩形 19"/>
            <p:cNvSpPr/>
            <p:nvPr/>
          </p:nvSpPr>
          <p:spPr>
            <a:xfrm>
              <a:off x="366552" y="1785024"/>
              <a:ext cx="2606909" cy="4138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此項研究很難在實際道路上執行，汽車模擬器讓受測者願意在汽車自主模式下，玩平板遊戲，但如果真正擁有自動化汽車，有些人可能就不願意這麼做了</a:t>
              </a:r>
            </a:p>
          </p:txBody>
        </p:sp>
        <p:sp>
          <p:nvSpPr>
            <p:cNvPr id="21" name="圓角矩形 20"/>
            <p:cNvSpPr/>
            <p:nvPr/>
          </p:nvSpPr>
          <p:spPr>
            <a:xfrm>
              <a:off x="257000" y="1678980"/>
              <a:ext cx="2716461" cy="802868"/>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0673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414278" y="1508161"/>
            <a:ext cx="11500253" cy="1999109"/>
            <a:chOff x="228432" y="1598583"/>
            <a:chExt cx="11500253" cy="1999109"/>
          </a:xfrm>
        </p:grpSpPr>
        <p:sp>
          <p:nvSpPr>
            <p:cNvPr id="10" name="圓角矩形 9"/>
            <p:cNvSpPr/>
            <p:nvPr/>
          </p:nvSpPr>
          <p:spPr>
            <a:xfrm>
              <a:off x="228432" y="1598583"/>
              <a:ext cx="11429914" cy="1999109"/>
            </a:xfrm>
            <a:prstGeom prst="roundRect">
              <a:avLst/>
            </a:prstGeom>
            <a:solidFill>
              <a:srgbClr val="FFDC6D"/>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 name="矩形 1"/>
            <p:cNvSpPr/>
            <p:nvPr/>
          </p:nvSpPr>
          <p:spPr>
            <a:xfrm>
              <a:off x="228432" y="1905057"/>
              <a:ext cx="11429914"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本研究，使用</a:t>
              </a:r>
              <a:r>
                <a:rPr lang="zh-TW" altLang="en-US" sz="2800" b="1" dirty="0">
                  <a:solidFill>
                    <a:srgbClr val="CC0000"/>
                  </a:solidFill>
                  <a:latin typeface="微軟正黑體" panose="020B0604030504040204" pitchFamily="34" charset="-120"/>
                  <a:ea typeface="微軟正黑體" panose="020B0604030504040204" pitchFamily="34" charset="-120"/>
                </a:rPr>
                <a:t>汽車模擬器</a:t>
              </a:r>
              <a:r>
                <a:rPr lang="zh-TW" altLang="en-US" sz="2800" b="1" dirty="0" smtClean="0">
                  <a:latin typeface="微軟正黑體" panose="020B0604030504040204" pitchFamily="34" charset="-120"/>
                  <a:ea typeface="微軟正黑體" panose="020B0604030504040204" pitchFamily="34" charset="-120"/>
                </a:rPr>
                <a:t>來調查駕駛員是否在接管請求</a:t>
              </a:r>
              <a:r>
                <a:rPr lang="en-US" altLang="zh-TW" sz="2800" b="1" dirty="0" smtClean="0">
                  <a:latin typeface="微軟正黑體" panose="020B0604030504040204" pitchFamily="34" charset="-120"/>
                  <a:ea typeface="微軟正黑體" panose="020B0604030504040204" pitchFamily="34" charset="-120"/>
                </a:rPr>
                <a:t>(TOR</a:t>
              </a:r>
              <a:r>
                <a:rPr lang="zh-TW" altLang="en-US" sz="2800" b="1" dirty="0" smtClean="0">
                  <a:latin typeface="微軟正黑體" panose="020B0604030504040204" pitchFamily="34" charset="-120"/>
                  <a:ea typeface="微軟正黑體" panose="020B0604030504040204" pitchFamily="34" charset="-120"/>
                </a:rPr>
                <a:t>）之後，可以立即在道路和交通場景中發現潛在的危害。</a:t>
              </a:r>
              <a:endParaRPr lang="en-US" altLang="zh-TW" sz="2800" b="1" dirty="0">
                <a:latin typeface="微軟正黑體" panose="020B0604030504040204" pitchFamily="34" charset="-120"/>
                <a:ea typeface="微軟正黑體" panose="020B0604030504040204" pitchFamily="34" charset="-120"/>
              </a:endParaRPr>
            </a:p>
          </p:txBody>
        </p:sp>
        <p:sp>
          <p:nvSpPr>
            <p:cNvPr id="16" name="矩形 15"/>
            <p:cNvSpPr/>
            <p:nvPr/>
          </p:nvSpPr>
          <p:spPr>
            <a:xfrm>
              <a:off x="627017" y="2920927"/>
              <a:ext cx="11101668"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駕駛員必須知道周圍發生了</a:t>
              </a:r>
              <a:r>
                <a:rPr lang="zh-TW" altLang="en-US" sz="2800" b="1" dirty="0" smtClean="0">
                  <a:latin typeface="微軟正黑體" panose="020B0604030504040204" pitchFamily="34" charset="-120"/>
                  <a:ea typeface="微軟正黑體" panose="020B0604030504040204" pitchFamily="34" charset="-120"/>
                </a:rPr>
                <a:t>什麼，這</a:t>
              </a:r>
              <a:r>
                <a:rPr lang="zh-TW" altLang="en-US" sz="2800" b="1" dirty="0">
                  <a:latin typeface="微軟正黑體" panose="020B0604030504040204" pitchFamily="34" charset="-120"/>
                  <a:ea typeface="微軟正黑體" panose="020B0604030504040204" pitchFamily="34" charset="-120"/>
                </a:rPr>
                <a:t>意味著他們必須</a:t>
              </a:r>
              <a:r>
                <a:rPr lang="zh-TW" altLang="en-US" sz="2800" b="1" dirty="0" smtClean="0">
                  <a:latin typeface="微軟正黑體" panose="020B0604030504040204" pitchFamily="34" charset="-120"/>
                  <a:ea typeface="微軟正黑體" panose="020B0604030504040204" pitchFamily="34" charset="-120"/>
                </a:rPr>
                <a:t>具有</a:t>
              </a:r>
              <a:r>
                <a:rPr lang="zh-TW" altLang="en-US" sz="2800" b="1" dirty="0" smtClean="0">
                  <a:solidFill>
                    <a:srgbClr val="C00000"/>
                  </a:solidFill>
                  <a:latin typeface="微軟正黑體" panose="020B0604030504040204" pitchFamily="34" charset="-120"/>
                  <a:ea typeface="微軟正黑體" panose="020B0604030504040204" pitchFamily="34" charset="-120"/>
                </a:rPr>
                <a:t>狀態意識</a:t>
              </a:r>
              <a:endParaRPr lang="en-US" altLang="zh-TW" sz="2800" b="1" dirty="0">
                <a:latin typeface="微軟正黑體" panose="020B0604030504040204" pitchFamily="34" charset="-120"/>
                <a:ea typeface="微軟正黑體" panose="020B0604030504040204" pitchFamily="34" charset="-120"/>
              </a:endParaRPr>
            </a:p>
          </p:txBody>
        </p:sp>
      </p:grpSp>
      <p:sp>
        <p:nvSpPr>
          <p:cNvPr id="6" name="文字方塊 5"/>
          <p:cNvSpPr txBox="1"/>
          <p:nvPr/>
        </p:nvSpPr>
        <p:spPr>
          <a:xfrm>
            <a:off x="627017" y="561703"/>
            <a:ext cx="3782702"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a:t>
            </a:r>
            <a:r>
              <a:rPr lang="en-US" altLang="zh-TW" sz="4800" dirty="0" smtClean="0">
                <a:solidFill>
                  <a:prstClr val="black"/>
                </a:solidFill>
                <a:latin typeface="微軟正黑體" panose="020B0604030504040204" pitchFamily="34" charset="-120"/>
                <a:ea typeface="微軟正黑體" panose="020B0604030504040204" pitchFamily="34" charset="-120"/>
              </a:rPr>
              <a:t>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4" name="矩形 3"/>
          <p:cNvSpPr/>
          <p:nvPr/>
        </p:nvSpPr>
        <p:spPr>
          <a:xfrm>
            <a:off x="228432" y="3683530"/>
            <a:ext cx="8106090" cy="523220"/>
          </a:xfrm>
          <a:prstGeom prst="rect">
            <a:avLst/>
          </a:prstGeom>
        </p:spPr>
        <p:txBody>
          <a:bodyPr wrap="square">
            <a:spAutoFit/>
          </a:bodyPr>
          <a:lstStyle/>
          <a:p>
            <a:pPr marL="457200" indent="-457200">
              <a:spcAft>
                <a:spcPts val="0"/>
              </a:spcAft>
              <a:buFont typeface="Arial" panose="020B0604020202020204" pitchFamily="34" charset="0"/>
              <a:buChar char="•"/>
            </a:pPr>
            <a:r>
              <a:rPr lang="en-US" altLang="zh-TW" sz="2800" b="1" dirty="0" err="1">
                <a:latin typeface="微軟正黑體" panose="020B0604030504040204" pitchFamily="34" charset="-120"/>
                <a:ea typeface="微軟正黑體" panose="020B0604030504040204" pitchFamily="34" charset="-120"/>
              </a:rPr>
              <a:t>Endsley</a:t>
            </a:r>
            <a:r>
              <a:rPr lang="zh-TW" altLang="zh-TW" sz="2800" b="1" dirty="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1995b</a:t>
            </a:r>
            <a:r>
              <a:rPr lang="zh-TW" altLang="zh-TW"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將</a:t>
            </a:r>
            <a:r>
              <a:rPr lang="zh-TW" altLang="en-US" sz="2800" b="1" dirty="0">
                <a:latin typeface="微軟正黑體" panose="020B0604030504040204" pitchFamily="34" charset="-120"/>
                <a:ea typeface="微軟正黑體" panose="020B0604030504040204" pitchFamily="34" charset="-120"/>
              </a:rPr>
              <a:t>狀態</a:t>
            </a:r>
            <a:r>
              <a:rPr lang="zh-TW" altLang="zh-TW" sz="2800" b="1" dirty="0" smtClean="0">
                <a:latin typeface="微軟正黑體" panose="020B0604030504040204" pitchFamily="34" charset="-120"/>
                <a:ea typeface="微軟正黑體" panose="020B0604030504040204" pitchFamily="34" charset="-120"/>
              </a:rPr>
              <a:t>意識</a:t>
            </a:r>
            <a:r>
              <a:rPr lang="zh-TW" altLang="zh-TW" sz="2800" b="1" dirty="0">
                <a:latin typeface="微軟正黑體" panose="020B0604030504040204" pitchFamily="34" charset="-120"/>
                <a:ea typeface="微軟正黑體" panose="020B0604030504040204" pitchFamily="34" charset="-120"/>
              </a:rPr>
              <a:t>定義為三個層次</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p:txBody>
      </p:sp>
      <p:sp>
        <p:nvSpPr>
          <p:cNvPr id="5" name="圓角矩形 4"/>
          <p:cNvSpPr/>
          <p:nvPr/>
        </p:nvSpPr>
        <p:spPr>
          <a:xfrm>
            <a:off x="1209953" y="4378425"/>
            <a:ext cx="1570266" cy="6022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zh-TW" sz="2800" b="1" dirty="0">
                <a:solidFill>
                  <a:schemeClr val="tx1"/>
                </a:solidFill>
                <a:latin typeface="微軟正黑體" panose="020B0604030504040204" pitchFamily="34" charset="-120"/>
                <a:ea typeface="微軟正黑體" panose="020B0604030504040204" pitchFamily="34" charset="-120"/>
              </a:rPr>
              <a:t>感知</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1209953" y="5191443"/>
            <a:ext cx="1570266" cy="6022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理解</a:t>
            </a:r>
          </a:p>
        </p:txBody>
      </p:sp>
      <p:sp>
        <p:nvSpPr>
          <p:cNvPr id="9" name="圓角矩形 8"/>
          <p:cNvSpPr/>
          <p:nvPr/>
        </p:nvSpPr>
        <p:spPr>
          <a:xfrm>
            <a:off x="1209953" y="6015809"/>
            <a:ext cx="1570266" cy="6022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預測</a:t>
            </a:r>
          </a:p>
        </p:txBody>
      </p:sp>
      <p:sp>
        <p:nvSpPr>
          <p:cNvPr id="7" name="矩形 6"/>
          <p:cNvSpPr/>
          <p:nvPr/>
        </p:nvSpPr>
        <p:spPr>
          <a:xfrm>
            <a:off x="3107158" y="4457497"/>
            <a:ext cx="305724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對環境元素的感知</a:t>
            </a:r>
          </a:p>
        </p:txBody>
      </p:sp>
      <p:sp>
        <p:nvSpPr>
          <p:cNvPr id="11" name="矩形 10"/>
          <p:cNvSpPr/>
          <p:nvPr/>
        </p:nvSpPr>
        <p:spPr>
          <a:xfrm>
            <a:off x="3107157" y="5230979"/>
            <a:ext cx="4852610"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將環境元素整合為連貫的意義</a:t>
            </a:r>
          </a:p>
        </p:txBody>
      </p:sp>
      <p:sp>
        <p:nvSpPr>
          <p:cNvPr id="12" name="矩形 11"/>
          <p:cNvSpPr/>
          <p:nvPr/>
        </p:nvSpPr>
        <p:spPr>
          <a:xfrm>
            <a:off x="3107157" y="6106719"/>
            <a:ext cx="5570756"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將環境元素連貫</a:t>
            </a:r>
            <a:r>
              <a:rPr lang="zh-TW" altLang="en-US" sz="2800" b="1" dirty="0">
                <a:latin typeface="微軟正黑體" panose="020B0604030504040204" pitchFamily="34" charset="-120"/>
                <a:ea typeface="微軟正黑體" panose="020B0604030504040204" pitchFamily="34" charset="-120"/>
              </a:rPr>
              <a:t>的意義投射到未來</a:t>
            </a:r>
          </a:p>
        </p:txBody>
      </p:sp>
    </p:spTree>
    <p:extLst>
      <p:ext uri="{BB962C8B-B14F-4D97-AF65-F5344CB8AC3E}">
        <p14:creationId xmlns:p14="http://schemas.microsoft.com/office/powerpoint/2010/main" val="3798030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5106" y="1681457"/>
            <a:ext cx="11429914"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影響</a:t>
            </a:r>
            <a:r>
              <a:rPr lang="zh-TW" altLang="en-US" sz="2800" b="1" dirty="0">
                <a:latin typeface="微軟正黑體" panose="020B0604030504040204" pitchFamily="34" charset="-120"/>
                <a:ea typeface="微軟正黑體" panose="020B0604030504040204" pitchFamily="34" charset="-120"/>
              </a:rPr>
              <a:t>狀態</a:t>
            </a:r>
            <a:r>
              <a:rPr lang="zh-TW" altLang="en-US" sz="2800" b="1" dirty="0" smtClean="0">
                <a:latin typeface="微軟正黑體" panose="020B0604030504040204" pitchFamily="34" charset="-120"/>
                <a:ea typeface="微軟正黑體" panose="020B0604030504040204" pitchFamily="34" charset="-120"/>
              </a:rPr>
              <a:t>意識</a:t>
            </a:r>
            <a:r>
              <a:rPr lang="zh-TW" altLang="en-US" sz="2800" b="1" dirty="0">
                <a:latin typeface="微軟正黑體" panose="020B0604030504040204" pitchFamily="34" charset="-120"/>
                <a:ea typeface="微軟正黑體" panose="020B0604030504040204" pitchFamily="34" charset="-120"/>
              </a:rPr>
              <a:t>的因素是</a:t>
            </a:r>
            <a:r>
              <a:rPr lang="zh-TW" altLang="en-US" sz="2800" b="1" dirty="0">
                <a:solidFill>
                  <a:srgbClr val="C00000"/>
                </a:solidFill>
                <a:latin typeface="微軟正黑體" panose="020B0604030504040204" pitchFamily="34" charset="-120"/>
                <a:ea typeface="微軟正黑體" panose="020B0604030504040204" pitchFamily="34" charset="-120"/>
              </a:rPr>
              <a:t>工作記憶</a:t>
            </a:r>
            <a:r>
              <a:rPr lang="zh-TW" altLang="en-US"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注意力分佈</a:t>
            </a:r>
            <a:r>
              <a:rPr lang="zh-TW" altLang="en-US"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目標導向的處理</a:t>
            </a:r>
            <a:r>
              <a:rPr lang="zh-TW" altLang="en-US"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心理模型</a:t>
            </a:r>
            <a:r>
              <a:rPr lang="zh-TW" altLang="en-US"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圖式</a:t>
            </a:r>
            <a:r>
              <a:rPr lang="zh-TW" altLang="en-US" sz="2800" b="1" dirty="0">
                <a:latin typeface="微軟正黑體" panose="020B0604030504040204" pitchFamily="34" charset="-120"/>
                <a:ea typeface="微軟正黑體" panose="020B0604030504040204" pitchFamily="34" charset="-120"/>
              </a:rPr>
              <a:t>和</a:t>
            </a:r>
            <a:r>
              <a:rPr lang="zh-TW" altLang="en-US" sz="2800" b="1" dirty="0">
                <a:solidFill>
                  <a:srgbClr val="C00000"/>
                </a:solidFill>
                <a:latin typeface="微軟正黑體" panose="020B0604030504040204" pitchFamily="34" charset="-120"/>
                <a:ea typeface="微軟正黑體" panose="020B0604030504040204" pitchFamily="34" charset="-120"/>
              </a:rPr>
              <a:t>自動化</a:t>
            </a:r>
            <a:r>
              <a:rPr lang="zh-TW" altLang="en-US"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(Endsley,1995a</a:t>
            </a:r>
            <a:r>
              <a:rPr lang="zh-TW" altLang="en-US" sz="2800" b="1" dirty="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27017" y="561703"/>
            <a:ext cx="3782702"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a:t>
            </a:r>
            <a:r>
              <a:rPr lang="en-US" altLang="zh-TW" sz="4800" dirty="0" smtClean="0">
                <a:solidFill>
                  <a:prstClr val="black"/>
                </a:solidFill>
                <a:latin typeface="微軟正黑體" panose="020B0604030504040204" pitchFamily="34" charset="-120"/>
                <a:ea typeface="微軟正黑體" panose="020B0604030504040204" pitchFamily="34" charset="-120"/>
              </a:rPr>
              <a:t>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85106" y="4119121"/>
            <a:ext cx="11429914"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微軟正黑體" panose="020B0604030504040204" pitchFamily="34" charset="-120"/>
                <a:ea typeface="微軟正黑體" panose="020B0604030504040204" pitchFamily="34" charset="-120"/>
              </a:rPr>
              <a:t>基於目標</a:t>
            </a:r>
            <a:r>
              <a:rPr lang="zh-TW" altLang="en-US" sz="2800" b="1" dirty="0">
                <a:latin typeface="微軟正黑體" panose="020B0604030504040204" pitchFamily="34" charset="-120"/>
                <a:ea typeface="微軟正黑體" panose="020B0604030504040204" pitchFamily="34" charset="-120"/>
              </a:rPr>
              <a:t>記憶理論，為了恢復一項任務，需要</a:t>
            </a:r>
            <a:r>
              <a:rPr lang="zh-TW" altLang="en-US" sz="2800" b="1" dirty="0" smtClean="0">
                <a:latin typeface="微軟正黑體" panose="020B0604030504040204" pitchFamily="34" charset="-120"/>
                <a:ea typeface="微軟正黑體" panose="020B0604030504040204" pitchFamily="34" charset="-120"/>
              </a:rPr>
              <a:t>重建其場景</a:t>
            </a:r>
            <a:r>
              <a:rPr lang="zh-TW" altLang="en-US" sz="2800" b="1" dirty="0">
                <a:latin typeface="微軟正黑體" panose="020B0604030504040204" pitchFamily="34" charset="-120"/>
                <a:ea typeface="微軟正黑體" panose="020B0604030504040204" pitchFamily="34" charset="-120"/>
              </a:rPr>
              <a:t>的心理環境（</a:t>
            </a:r>
            <a:r>
              <a:rPr lang="en-US" altLang="zh-TW" sz="2800" b="1" dirty="0" err="1">
                <a:latin typeface="微軟正黑體" panose="020B0604030504040204" pitchFamily="34" charset="-120"/>
                <a:ea typeface="微軟正黑體" panose="020B0604030504040204" pitchFamily="34" charset="-120"/>
              </a:rPr>
              <a:t>Altmann</a:t>
            </a:r>
            <a:r>
              <a:rPr lang="zh-TW" altLang="en-US" sz="2800" b="1" dirty="0">
                <a:latin typeface="微軟正黑體" panose="020B0604030504040204" pitchFamily="34" charset="-120"/>
                <a:ea typeface="微軟正黑體" panose="020B0604030504040204" pitchFamily="34" charset="-120"/>
              </a:rPr>
              <a:t>＆</a:t>
            </a:r>
            <a:r>
              <a:rPr lang="en-US" altLang="zh-TW" sz="2800" b="1" dirty="0" err="1">
                <a:latin typeface="微軟正黑體" panose="020B0604030504040204" pitchFamily="34" charset="-120"/>
                <a:ea typeface="微軟正黑體" panose="020B0604030504040204" pitchFamily="34" charset="-120"/>
              </a:rPr>
              <a:t>Trafton</a:t>
            </a:r>
            <a:r>
              <a:rPr lang="zh-TW" altLang="en-US" sz="2800" b="1" dirty="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2002</a:t>
            </a:r>
            <a:r>
              <a:rPr lang="zh-TW" altLang="en-US" sz="2800" b="1" dirty="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p:txBody>
      </p:sp>
      <p:sp>
        <p:nvSpPr>
          <p:cNvPr id="15" name="矩形 14"/>
          <p:cNvSpPr/>
          <p:nvPr/>
        </p:nvSpPr>
        <p:spPr>
          <a:xfrm>
            <a:off x="485106" y="2969878"/>
            <a:ext cx="11129379"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將目標記憶理論整合</a:t>
            </a:r>
            <a:r>
              <a:rPr lang="zh-TW" altLang="en-US" sz="2800" b="1" dirty="0" smtClean="0">
                <a:latin typeface="微軟正黑體" panose="020B0604030504040204" pitchFamily="34" charset="-120"/>
                <a:ea typeface="微軟正黑體" panose="020B0604030504040204" pitchFamily="34" charset="-120"/>
              </a:rPr>
              <a:t>到</a:t>
            </a:r>
            <a:r>
              <a:rPr lang="zh-TW" altLang="en-US" sz="2800" b="1" dirty="0">
                <a:latin typeface="微軟正黑體" panose="020B0604030504040204" pitchFamily="34" charset="-120"/>
                <a:ea typeface="微軟正黑體" panose="020B0604030504040204" pitchFamily="34" charset="-120"/>
              </a:rPr>
              <a:t>狀態</a:t>
            </a:r>
            <a:r>
              <a:rPr lang="zh-TW" altLang="en-US" sz="2800" b="1" dirty="0" smtClean="0">
                <a:latin typeface="微軟正黑體" panose="020B0604030504040204" pitchFamily="34" charset="-120"/>
                <a:ea typeface="微軟正黑體" panose="020B0604030504040204" pitchFamily="34" charset="-120"/>
              </a:rPr>
              <a:t>意識</a:t>
            </a:r>
            <a:r>
              <a:rPr lang="zh-TW" altLang="en-US" sz="2800" b="1" dirty="0">
                <a:latin typeface="微軟正黑體" panose="020B0604030504040204" pitchFamily="34" charset="-120"/>
                <a:ea typeface="微軟正黑體" panose="020B0604030504040204" pitchFamily="34" charset="-120"/>
              </a:rPr>
              <a:t>的概念</a:t>
            </a:r>
            <a:r>
              <a:rPr lang="zh-TW" altLang="en-US" sz="2800" b="1" dirty="0" smtClean="0">
                <a:latin typeface="微軟正黑體" panose="020B0604030504040204" pitchFamily="34" charset="-120"/>
                <a:ea typeface="微軟正黑體" panose="020B0604030504040204" pitchFamily="34" charset="-120"/>
              </a:rPr>
              <a:t>中，</a:t>
            </a:r>
            <a:r>
              <a:rPr lang="zh-TW" altLang="en-US" sz="2800" b="1" dirty="0">
                <a:latin typeface="微軟正黑體" panose="020B0604030504040204" pitchFamily="34" charset="-120"/>
                <a:ea typeface="微軟正黑體" panose="020B0604030504040204" pitchFamily="34" charset="-120"/>
              </a:rPr>
              <a:t>被</a:t>
            </a:r>
            <a:r>
              <a:rPr lang="zh-TW" altLang="en-US" sz="2800" b="1" dirty="0" smtClean="0">
                <a:latin typeface="微軟正黑體" panose="020B0604030504040204" pitchFamily="34" charset="-120"/>
                <a:ea typeface="微軟正黑體" panose="020B0604030504040204" pitchFamily="34" charset="-120"/>
              </a:rPr>
              <a:t>稱為</a:t>
            </a:r>
            <a:r>
              <a:rPr lang="zh-TW" altLang="en-US" sz="2800" b="1" dirty="0">
                <a:latin typeface="微軟正黑體" panose="020B0604030504040204" pitchFamily="34" charset="-120"/>
                <a:ea typeface="微軟正黑體" panose="020B0604030504040204" pitchFamily="34" charset="-120"/>
              </a:rPr>
              <a:t>狀態意識恢復</a:t>
            </a:r>
            <a:r>
              <a:rPr lang="zh-TW" altLang="en-US" sz="2800" b="1" dirty="0" smtClean="0">
                <a:latin typeface="微軟正黑體" panose="020B0604030504040204" pitchFamily="34" charset="-120"/>
                <a:ea typeface="微軟正黑體" panose="020B0604030504040204" pitchFamily="34" charset="-120"/>
              </a:rPr>
              <a:t>過程的證據。</a:t>
            </a:r>
            <a:r>
              <a:rPr lang="en-US" altLang="zh-TW" sz="2800" b="1" dirty="0" smtClean="0">
                <a:latin typeface="微軟正黑體" panose="020B0604030504040204" pitchFamily="34" charset="-120"/>
                <a:ea typeface="微軟正黑體" panose="020B0604030504040204" pitchFamily="34" charset="-120"/>
              </a:rPr>
              <a:t>(.</a:t>
            </a:r>
            <a:r>
              <a:rPr lang="en-US" altLang="zh-TW" sz="2800" b="1" dirty="0" err="1" smtClean="0">
                <a:latin typeface="微軟正黑體" panose="020B0604030504040204" pitchFamily="34" charset="-120"/>
                <a:ea typeface="微軟正黑體" panose="020B0604030504040204" pitchFamily="34" charset="-120"/>
              </a:rPr>
              <a:t>Gartenberg</a:t>
            </a:r>
            <a:r>
              <a:rPr lang="en-US" altLang="zh-TW" sz="2800" b="1" dirty="0">
                <a:latin typeface="微軟正黑體" panose="020B0604030504040204" pitchFamily="34" charset="-120"/>
                <a:ea typeface="微軟正黑體" panose="020B0604030504040204" pitchFamily="34" charset="-120"/>
              </a:rPr>
              <a:t>, Breslow, McCurry, and </a:t>
            </a:r>
            <a:r>
              <a:rPr lang="en-US" altLang="zh-TW" sz="2800" b="1" dirty="0" err="1">
                <a:latin typeface="微軟正黑體" panose="020B0604030504040204" pitchFamily="34" charset="-120"/>
                <a:ea typeface="微軟正黑體" panose="020B0604030504040204" pitchFamily="34" charset="-120"/>
              </a:rPr>
              <a:t>Trafton</a:t>
            </a:r>
            <a:r>
              <a:rPr lang="en-US" altLang="zh-TW" sz="2800" b="1" dirty="0">
                <a:latin typeface="微軟正黑體" panose="020B0604030504040204" pitchFamily="34" charset="-120"/>
                <a:ea typeface="微軟正黑體" panose="020B0604030504040204" pitchFamily="34" charset="-120"/>
              </a:rPr>
              <a:t> (2014</a:t>
            </a:r>
            <a:r>
              <a:rPr lang="en-US" altLang="zh-TW" sz="2800" b="1" dirty="0" smtClean="0">
                <a:latin typeface="微軟正黑體" panose="020B0604030504040204" pitchFamily="34" charset="-120"/>
                <a:ea typeface="微軟正黑體" panose="020B0604030504040204" pitchFamily="34" charset="-120"/>
              </a:rPr>
              <a:t>))</a:t>
            </a:r>
          </a:p>
        </p:txBody>
      </p:sp>
      <p:sp>
        <p:nvSpPr>
          <p:cNvPr id="17" name="矩形 16"/>
          <p:cNvSpPr/>
          <p:nvPr/>
        </p:nvSpPr>
        <p:spPr>
          <a:xfrm>
            <a:off x="485106" y="5238634"/>
            <a:ext cx="11706894"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狀態意識的概念與危害感知的概念</a:t>
            </a:r>
            <a:r>
              <a:rPr lang="zh-TW" altLang="en-US" sz="2800" b="1" dirty="0" smtClean="0">
                <a:latin typeface="微軟正黑體" panose="020B0604030504040204" pitchFamily="34" charset="-120"/>
                <a:ea typeface="微軟正黑體" panose="020B0604030504040204" pitchFamily="34" charset="-120"/>
              </a:rPr>
              <a:t>密切相關。</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err="1" smtClean="0">
                <a:latin typeface="微軟正黑體" panose="020B0604030504040204" pitchFamily="34" charset="-120"/>
                <a:ea typeface="微軟正黑體" panose="020B0604030504040204" pitchFamily="34" charset="-120"/>
              </a:rPr>
              <a:t>Horswill</a:t>
            </a:r>
            <a:r>
              <a:rPr lang="zh-TW" altLang="en-US"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McKenna</a:t>
            </a:r>
            <a:r>
              <a:rPr lang="zh-TW" altLang="en-US"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2004</a:t>
            </a:r>
            <a:r>
              <a:rPr lang="zh-TW" altLang="en-US"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79353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4379" y="1700308"/>
            <a:ext cx="10780295" cy="3108543"/>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srgbClr val="CC0000"/>
                </a:solidFill>
                <a:latin typeface="微軟正黑體" panose="020B0604030504040204" pitchFamily="34" charset="-120"/>
                <a:ea typeface="微軟正黑體" panose="020B0604030504040204" pitchFamily="34" charset="-120"/>
              </a:rPr>
              <a:t>新手駕駛員</a:t>
            </a:r>
            <a:r>
              <a:rPr lang="zh-TW" altLang="en-US" sz="2800" b="1" dirty="0">
                <a:solidFill>
                  <a:prstClr val="black"/>
                </a:solidFill>
                <a:latin typeface="微軟正黑體" panose="020B0604030504040204" pitchFamily="34" charset="-120"/>
                <a:ea typeface="微軟正黑體" panose="020B0604030504040204" pitchFamily="34" charset="-120"/>
              </a:rPr>
              <a:t>必須在潛在危險出現前的</a:t>
            </a:r>
            <a:r>
              <a:rPr lang="en-US" altLang="zh-TW" sz="2800" b="1" dirty="0">
                <a:solidFill>
                  <a:prstClr val="black"/>
                </a:solidFill>
                <a:latin typeface="微軟正黑體" panose="020B0604030504040204" pitchFamily="34" charset="-120"/>
                <a:ea typeface="微軟正黑體" panose="020B0604030504040204" pitchFamily="34" charset="-120"/>
              </a:rPr>
              <a:t>4sec</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6sec</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8sec</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12sec</a:t>
            </a:r>
            <a:r>
              <a:rPr lang="zh-TW" altLang="en-US" sz="2800" b="1" dirty="0">
                <a:solidFill>
                  <a:prstClr val="black"/>
                </a:solidFill>
                <a:latin typeface="微軟正黑體" panose="020B0604030504040204" pitchFamily="34" charset="-120"/>
                <a:ea typeface="微軟正黑體" panose="020B0604030504040204" pitchFamily="34" charset="-120"/>
              </a:rPr>
              <a:t>恢復駕駛，隨著潛在危險出現前的時間增加，發現固定的潛在危害數量也會跟著增加</a:t>
            </a:r>
            <a:r>
              <a:rPr lang="zh-TW" altLang="en-US" sz="2800" b="1" dirty="0" smtClean="0">
                <a:solidFill>
                  <a:prstClr val="black"/>
                </a:solidFill>
                <a:latin typeface="微軟正黑體" panose="020B0604030504040204" pitchFamily="34" charset="-120"/>
                <a:ea typeface="微軟正黑體" panose="020B0604030504040204" pitchFamily="34" charset="-120"/>
              </a:rPr>
              <a:t>。                                                                       但是</a:t>
            </a:r>
            <a:r>
              <a:rPr lang="zh-TW" altLang="en-US" sz="2800" b="1" dirty="0">
                <a:solidFill>
                  <a:prstClr val="black"/>
                </a:solidFill>
                <a:latin typeface="微軟正黑體" panose="020B0604030504040204" pitchFamily="34" charset="-120"/>
                <a:ea typeface="微軟正黑體" panose="020B0604030504040204" pitchFamily="34" charset="-120"/>
              </a:rPr>
              <a:t>，發現在</a:t>
            </a:r>
            <a:r>
              <a:rPr lang="en-US" altLang="zh-TW" sz="2800" b="1" dirty="0">
                <a:solidFill>
                  <a:prstClr val="black"/>
                </a:solidFill>
                <a:latin typeface="微軟正黑體" panose="020B0604030504040204" pitchFamily="34" charset="-120"/>
                <a:ea typeface="微軟正黑體" panose="020B0604030504040204" pitchFamily="34" charset="-120"/>
              </a:rPr>
              <a:t>12sec</a:t>
            </a:r>
            <a:r>
              <a:rPr lang="zh-TW" altLang="en-US" sz="2800" b="1" dirty="0">
                <a:solidFill>
                  <a:prstClr val="black"/>
                </a:solidFill>
                <a:latin typeface="微軟正黑體" panose="020B0604030504040204" pitchFamily="34" charset="-120"/>
                <a:ea typeface="微軟正黑體" panose="020B0604030504040204" pitchFamily="34" charset="-120"/>
              </a:rPr>
              <a:t>情況下</a:t>
            </a:r>
            <a:r>
              <a:rPr lang="zh-TW" altLang="en-US" sz="2800" b="1" dirty="0" smtClean="0">
                <a:solidFill>
                  <a:prstClr val="black"/>
                </a:solidFill>
                <a:latin typeface="微軟正黑體" panose="020B0604030504040204" pitchFamily="34" charset="-120"/>
                <a:ea typeface="微軟正黑體" panose="020B0604030504040204" pitchFamily="34" charset="-120"/>
              </a:rPr>
              <a:t>，發現固定</a:t>
            </a:r>
            <a:r>
              <a:rPr lang="zh-TW" altLang="en-US" sz="2800" b="1" dirty="0">
                <a:solidFill>
                  <a:prstClr val="black"/>
                </a:solidFill>
                <a:latin typeface="微軟正黑體" panose="020B0604030504040204" pitchFamily="34" charset="-120"/>
                <a:ea typeface="微軟正黑體" panose="020B0604030504040204" pitchFamily="34" charset="-120"/>
              </a:rPr>
              <a:t>潛在危險的比例小於在</a:t>
            </a:r>
            <a:r>
              <a:rPr lang="en-US" altLang="zh-TW" sz="2800" b="1" dirty="0">
                <a:solidFill>
                  <a:prstClr val="black"/>
                </a:solidFill>
                <a:latin typeface="微軟正黑體" panose="020B0604030504040204" pitchFamily="34" charset="-120"/>
                <a:ea typeface="微軟正黑體" panose="020B0604030504040204" pitchFamily="34" charset="-120"/>
              </a:rPr>
              <a:t>8sec</a:t>
            </a:r>
            <a:r>
              <a:rPr lang="zh-TW" altLang="en-US" sz="2800" b="1" dirty="0">
                <a:solidFill>
                  <a:prstClr val="black"/>
                </a:solidFill>
                <a:latin typeface="微軟正黑體" panose="020B0604030504040204" pitchFamily="34" charset="-120"/>
                <a:ea typeface="微軟正黑體" panose="020B0604030504040204" pitchFamily="34" charset="-120"/>
              </a:rPr>
              <a:t>情況下所發現的固定潛在危險的比例，所以新手駕駛員</a:t>
            </a:r>
            <a:r>
              <a:rPr lang="zh-TW" altLang="en-US" sz="2800" b="1" dirty="0">
                <a:solidFill>
                  <a:srgbClr val="CC0000"/>
                </a:solidFill>
                <a:latin typeface="微軟正黑體" panose="020B0604030504040204" pitchFamily="34" charset="-120"/>
                <a:ea typeface="微軟正黑體" panose="020B0604030504040204" pitchFamily="34" charset="-120"/>
              </a:rPr>
              <a:t>需要大約</a:t>
            </a:r>
            <a:r>
              <a:rPr lang="en-US" altLang="zh-TW" sz="2800" b="1" dirty="0">
                <a:solidFill>
                  <a:srgbClr val="CC0000"/>
                </a:solidFill>
                <a:latin typeface="微軟正黑體" panose="020B0604030504040204" pitchFamily="34" charset="-120"/>
                <a:ea typeface="微軟正黑體" panose="020B0604030504040204" pitchFamily="34" charset="-120"/>
              </a:rPr>
              <a:t>8sec</a:t>
            </a:r>
            <a:r>
              <a:rPr lang="zh-TW" altLang="en-US" sz="2800" b="1" dirty="0">
                <a:solidFill>
                  <a:srgbClr val="CC0000"/>
                </a:solidFill>
                <a:latin typeface="微軟正黑體" panose="020B0604030504040204" pitchFamily="34" charset="-120"/>
                <a:ea typeface="微軟正黑體" panose="020B0604030504040204" pitchFamily="34" charset="-120"/>
              </a:rPr>
              <a:t>的時間，來恢復整個狀態意識</a:t>
            </a:r>
            <a:r>
              <a:rPr lang="zh-TW" altLang="en-US" sz="2800" b="1" dirty="0" smtClean="0">
                <a:solidFill>
                  <a:prstClr val="black"/>
                </a:solidFill>
                <a:latin typeface="微軟正黑體" panose="020B0604030504040204" pitchFamily="34" charset="-120"/>
                <a:ea typeface="微軟正黑體" panose="020B0604030504040204" pitchFamily="34" charset="-120"/>
              </a:rPr>
              <a:t>。</a:t>
            </a:r>
            <a:endParaRPr lang="en-US" altLang="zh-TW" sz="2800" b="1" dirty="0" smtClean="0">
              <a:solidFill>
                <a:prstClr val="black"/>
              </a:solidFill>
              <a:latin typeface="微軟正黑體" panose="020B0604030504040204" pitchFamily="34" charset="-120"/>
              <a:ea typeface="微軟正黑體" panose="020B0604030504040204" pitchFamily="34" charset="-120"/>
            </a:endParaRPr>
          </a:p>
          <a:p>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smtClean="0">
                <a:solidFill>
                  <a:prstClr val="black"/>
                </a:solidFill>
                <a:latin typeface="微軟正黑體" panose="020B0604030504040204" pitchFamily="34" charset="-120"/>
                <a:ea typeface="微軟正黑體" panose="020B0604030504040204" pitchFamily="34" charset="-120"/>
              </a:rPr>
              <a:t>    (Samuel</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Borowsky</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Zilberstein</a:t>
            </a:r>
            <a:r>
              <a:rPr lang="en-US" altLang="zh-TW" sz="2800" b="1" dirty="0">
                <a:solidFill>
                  <a:prstClr val="black"/>
                </a:solidFill>
                <a:latin typeface="微軟正黑體" panose="020B0604030504040204" pitchFamily="34" charset="-120"/>
                <a:ea typeface="微軟正黑體" panose="020B0604030504040204" pitchFamily="34" charset="-120"/>
              </a:rPr>
              <a:t>, and Fisher </a:t>
            </a:r>
            <a:r>
              <a:rPr lang="en-US" altLang="zh-TW" sz="2800" b="1" dirty="0" smtClean="0">
                <a:solidFill>
                  <a:prstClr val="black"/>
                </a:solidFill>
                <a:latin typeface="微軟正黑體" panose="020B0604030504040204" pitchFamily="34" charset="-120"/>
                <a:ea typeface="微軟正黑體" panose="020B0604030504040204" pitchFamily="34" charset="-120"/>
              </a:rPr>
              <a:t>,2016)</a:t>
            </a:r>
          </a:p>
        </p:txBody>
      </p:sp>
      <p:sp>
        <p:nvSpPr>
          <p:cNvPr id="3" name="矩形 2"/>
          <p:cNvSpPr/>
          <p:nvPr/>
        </p:nvSpPr>
        <p:spPr>
          <a:xfrm>
            <a:off x="144379" y="5211602"/>
            <a:ext cx="11843657"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solidFill>
                  <a:srgbClr val="CC0000"/>
                </a:solidFill>
                <a:latin typeface="微軟正黑體" panose="020B0604030504040204" pitchFamily="34" charset="-120"/>
                <a:ea typeface="微軟正黑體" panose="020B0604030504040204" pitchFamily="34" charset="-120"/>
              </a:rPr>
              <a:t>經驗</a:t>
            </a:r>
            <a:r>
              <a:rPr lang="zh-TW" altLang="en-US" sz="2800" b="1" dirty="0">
                <a:solidFill>
                  <a:srgbClr val="CC0000"/>
                </a:solidFill>
                <a:latin typeface="微軟正黑體" panose="020B0604030504040204" pitchFamily="34" charset="-120"/>
                <a:ea typeface="微軟正黑體" panose="020B0604030504040204" pitchFamily="34" charset="-120"/>
              </a:rPr>
              <a:t>豐富的駕駛員</a:t>
            </a:r>
            <a:r>
              <a:rPr lang="zh-TW" altLang="en-US" sz="2800" b="1" dirty="0">
                <a:solidFill>
                  <a:prstClr val="black"/>
                </a:solidFill>
                <a:latin typeface="微軟正黑體" panose="020B0604030504040204" pitchFamily="34" charset="-120"/>
                <a:ea typeface="微軟正黑體" panose="020B0604030504040204" pitchFamily="34" charset="-120"/>
              </a:rPr>
              <a:t>需要</a:t>
            </a:r>
            <a:r>
              <a:rPr lang="en-US" altLang="zh-TW" sz="2800" b="1" dirty="0">
                <a:solidFill>
                  <a:srgbClr val="CC0000"/>
                </a:solidFill>
                <a:latin typeface="微軟正黑體" panose="020B0604030504040204" pitchFamily="34" charset="-120"/>
                <a:ea typeface="微軟正黑體" panose="020B0604030504040204" pitchFamily="34" charset="-120"/>
              </a:rPr>
              <a:t>6sec</a:t>
            </a:r>
            <a:r>
              <a:rPr lang="zh-TW" altLang="en-US" sz="2800" b="1" dirty="0">
                <a:solidFill>
                  <a:prstClr val="black"/>
                </a:solidFill>
                <a:latin typeface="微軟正黑體" panose="020B0604030504040204" pitchFamily="34" charset="-120"/>
                <a:ea typeface="微軟正黑體" panose="020B0604030504040204" pitchFamily="34" charset="-120"/>
              </a:rPr>
              <a:t>的時間才能</a:t>
            </a:r>
            <a:r>
              <a:rPr lang="zh-TW" altLang="en-US" sz="2800" b="1" dirty="0" smtClean="0">
                <a:solidFill>
                  <a:prstClr val="black"/>
                </a:solidFill>
                <a:latin typeface="微軟正黑體" panose="020B0604030504040204" pitchFamily="34" charset="-120"/>
                <a:ea typeface="微軟正黑體" panose="020B0604030504040204" pitchFamily="34" charset="-120"/>
              </a:rPr>
              <a:t>充分</a:t>
            </a:r>
            <a:r>
              <a:rPr lang="zh-TW" altLang="en-US" sz="2800" b="1" dirty="0">
                <a:solidFill>
                  <a:srgbClr val="CC0000"/>
                </a:solidFill>
                <a:latin typeface="微軟正黑體" panose="020B0604030504040204" pitchFamily="34" charset="-120"/>
                <a:ea typeface="微軟正黑體" panose="020B0604030504040204" pitchFamily="34" charset="-120"/>
              </a:rPr>
              <a:t>恢復</a:t>
            </a:r>
            <a:r>
              <a:rPr lang="zh-TW" altLang="en-US" sz="2800" b="1" dirty="0" smtClean="0">
                <a:solidFill>
                  <a:srgbClr val="CC0000"/>
                </a:solidFill>
                <a:latin typeface="微軟正黑體" panose="020B0604030504040204" pitchFamily="34" charset="-120"/>
                <a:ea typeface="微軟正黑體" panose="020B0604030504040204" pitchFamily="34" charset="-120"/>
              </a:rPr>
              <a:t>狀態</a:t>
            </a:r>
            <a:r>
              <a:rPr lang="zh-TW" altLang="en-US" sz="2800" b="1" dirty="0">
                <a:solidFill>
                  <a:srgbClr val="CC0000"/>
                </a:solidFill>
                <a:latin typeface="微軟正黑體" panose="020B0604030504040204" pitchFamily="34" charset="-120"/>
                <a:ea typeface="微軟正黑體" panose="020B0604030504040204" pitchFamily="34" charset="-120"/>
              </a:rPr>
              <a:t>意識</a:t>
            </a:r>
            <a:r>
              <a:rPr lang="zh-TW" altLang="en-US" sz="2800" b="1" dirty="0" smtClean="0">
                <a:solidFill>
                  <a:prstClr val="black"/>
                </a:solidFill>
                <a:latin typeface="微軟正黑體" panose="020B0604030504040204" pitchFamily="34" charset="-120"/>
                <a:ea typeface="微軟正黑體" panose="020B0604030504040204" pitchFamily="34" charset="-120"/>
              </a:rPr>
              <a:t>。</a:t>
            </a:r>
            <a:endParaRPr lang="en-US" altLang="zh-TW" sz="2800" b="1" dirty="0" smtClean="0">
              <a:solidFill>
                <a:prstClr val="black"/>
              </a:solidFill>
              <a:latin typeface="微軟正黑體" panose="020B0604030504040204" pitchFamily="34" charset="-120"/>
              <a:ea typeface="微軟正黑體" panose="020B0604030504040204" pitchFamily="34" charset="-120"/>
            </a:endParaRPr>
          </a:p>
          <a:p>
            <a:r>
              <a:rPr lang="zh-TW" altLang="en-US" sz="2800" b="1" dirty="0">
                <a:solidFill>
                  <a:prstClr val="black"/>
                </a:solidFill>
                <a:latin typeface="微軟正黑體" panose="020B0604030504040204" pitchFamily="34" charset="-120"/>
                <a:ea typeface="微軟正黑體" panose="020B0604030504040204" pitchFamily="34" charset="-120"/>
              </a:rPr>
              <a:t> </a:t>
            </a:r>
            <a:r>
              <a:rPr lang="zh-TW" altLang="en-US" sz="2800" b="1" dirty="0" smtClean="0">
                <a:solidFill>
                  <a:prstClr val="black"/>
                </a:solidFill>
                <a:latin typeface="微軟正黑體" panose="020B0604030504040204" pitchFamily="34" charset="-120"/>
                <a:ea typeface="微軟正黑體" panose="020B0604030504040204" pitchFamily="34" charset="-120"/>
              </a:rPr>
              <a:t>    </a:t>
            </a:r>
            <a:r>
              <a:rPr lang="en-US" altLang="zh-TW" sz="2800" b="1" dirty="0" smtClean="0">
                <a:solidFill>
                  <a:prstClr val="black"/>
                </a:solidFill>
                <a:latin typeface="微軟正黑體" panose="020B0604030504040204" pitchFamily="34" charset="-120"/>
                <a:ea typeface="微軟正黑體" panose="020B0604030504040204" pitchFamily="34" charset="-120"/>
              </a:rPr>
              <a:t>(Wright</a:t>
            </a:r>
            <a:r>
              <a:rPr lang="en-US" altLang="zh-TW" sz="2800" b="1" dirty="0">
                <a:solidFill>
                  <a:prstClr val="black"/>
                </a:solidFill>
                <a:latin typeface="微軟正黑體" panose="020B0604030504040204" pitchFamily="34" charset="-120"/>
                <a:ea typeface="微軟正黑體" panose="020B0604030504040204" pitchFamily="34" charset="-120"/>
              </a:rPr>
              <a:t>, Samuel, </a:t>
            </a:r>
            <a:r>
              <a:rPr lang="en-US" altLang="zh-TW" sz="2800" b="1" dirty="0" err="1">
                <a:solidFill>
                  <a:prstClr val="black"/>
                </a:solidFill>
                <a:latin typeface="微軟正黑體" panose="020B0604030504040204" pitchFamily="34" charset="-120"/>
                <a:ea typeface="微軟正黑體" panose="020B0604030504040204" pitchFamily="34" charset="-120"/>
              </a:rPr>
              <a:t>Borowsky</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Zilberstein</a:t>
            </a:r>
            <a:r>
              <a:rPr lang="en-US" altLang="zh-TW" sz="2800" b="1" dirty="0">
                <a:solidFill>
                  <a:prstClr val="black"/>
                </a:solidFill>
                <a:latin typeface="微軟正黑體" panose="020B0604030504040204" pitchFamily="34" charset="-120"/>
                <a:ea typeface="微軟正黑體" panose="020B0604030504040204" pitchFamily="34" charset="-120"/>
              </a:rPr>
              <a:t>, and Fisher </a:t>
            </a:r>
            <a:r>
              <a:rPr lang="en-US" altLang="zh-TW" sz="2800" b="1" dirty="0" smtClean="0">
                <a:solidFill>
                  <a:prstClr val="black"/>
                </a:solidFill>
                <a:latin typeface="微軟正黑體" panose="020B0604030504040204" pitchFamily="34" charset="-120"/>
                <a:ea typeface="微軟正黑體" panose="020B0604030504040204" pitchFamily="34" charset="-120"/>
              </a:rPr>
              <a:t>,2016</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27017" y="561703"/>
            <a:ext cx="3782702"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a:t>
            </a:r>
            <a:r>
              <a:rPr lang="en-US" altLang="zh-TW" sz="4800" dirty="0" smtClean="0">
                <a:solidFill>
                  <a:prstClr val="black"/>
                </a:solidFill>
                <a:latin typeface="微軟正黑體" panose="020B0604030504040204" pitchFamily="34" charset="-120"/>
                <a:ea typeface="微軟正黑體" panose="020B0604030504040204" pitchFamily="34" charset="-120"/>
              </a:rPr>
              <a:t>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7008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425048" y="1508161"/>
            <a:ext cx="11419143" cy="1999109"/>
            <a:chOff x="228432" y="1598583"/>
            <a:chExt cx="11429914" cy="1999109"/>
          </a:xfrm>
        </p:grpSpPr>
        <p:sp>
          <p:nvSpPr>
            <p:cNvPr id="19" name="圓角矩形 18"/>
            <p:cNvSpPr/>
            <p:nvPr/>
          </p:nvSpPr>
          <p:spPr>
            <a:xfrm>
              <a:off x="228432" y="1598583"/>
              <a:ext cx="11429914" cy="1999109"/>
            </a:xfrm>
            <a:prstGeom prst="roundRect">
              <a:avLst/>
            </a:prstGeom>
            <a:solidFill>
              <a:srgbClr val="FFDC6D"/>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0" name="矩形 19"/>
            <p:cNvSpPr/>
            <p:nvPr/>
          </p:nvSpPr>
          <p:spPr>
            <a:xfrm>
              <a:off x="330263" y="1909089"/>
              <a:ext cx="11328083" cy="954107"/>
            </a:xfrm>
            <a:prstGeom prst="rect">
              <a:avLst/>
            </a:prstGeom>
          </p:spPr>
          <p:txBody>
            <a:bodyPr wrap="square">
              <a:spAutoFit/>
            </a:bodyPr>
            <a:lstStyle/>
            <a:p>
              <a:r>
                <a:rPr lang="zh-TW" altLang="en-US" sz="2800" b="1" dirty="0" smtClean="0">
                  <a:latin typeface="微軟正黑體" panose="020B0604030504040204" pitchFamily="34" charset="-120"/>
                  <a:ea typeface="微軟正黑體" panose="020B0604030504040204" pitchFamily="34" charset="-120"/>
                </a:rPr>
                <a:t>本研究，使用</a:t>
              </a:r>
              <a:r>
                <a:rPr lang="zh-TW" altLang="en-US" sz="2800" b="1" dirty="0">
                  <a:solidFill>
                    <a:srgbClr val="CC0000"/>
                  </a:solidFill>
                  <a:latin typeface="微軟正黑體" panose="020B0604030504040204" pitchFamily="34" charset="-120"/>
                  <a:ea typeface="微軟正黑體" panose="020B0604030504040204" pitchFamily="34" charset="-120"/>
                </a:rPr>
                <a:t>汽車</a:t>
              </a:r>
              <a:r>
                <a:rPr lang="zh-TW" altLang="en-US" sz="2800" b="1" dirty="0" smtClean="0">
                  <a:solidFill>
                    <a:srgbClr val="CC0000"/>
                  </a:solidFill>
                  <a:latin typeface="微軟正黑體" panose="020B0604030504040204" pitchFamily="34" charset="-120"/>
                  <a:ea typeface="微軟正黑體" panose="020B0604030504040204" pitchFamily="34" charset="-120"/>
                </a:rPr>
                <a:t>模擬器</a:t>
              </a:r>
              <a:r>
                <a:rPr lang="zh-TW" altLang="en-US" sz="2800" b="1" dirty="0" smtClean="0">
                  <a:latin typeface="微軟正黑體" panose="020B0604030504040204" pitchFamily="34" charset="-120"/>
                  <a:ea typeface="微軟正黑體" panose="020B0604030504040204" pitchFamily="34" charset="-120"/>
                </a:rPr>
                <a:t>和</a:t>
              </a:r>
              <a:r>
                <a:rPr lang="zh-TW" altLang="en-US" sz="2800" b="1" dirty="0" smtClean="0">
                  <a:solidFill>
                    <a:srgbClr val="CC0000"/>
                  </a:solidFill>
                  <a:latin typeface="微軟正黑體" panose="020B0604030504040204" pitchFamily="34" charset="-120"/>
                  <a:ea typeface="微軟正黑體" panose="020B0604030504040204" pitchFamily="34" charset="-120"/>
                </a:rPr>
                <a:t>頭戴</a:t>
              </a:r>
              <a:r>
                <a:rPr lang="zh-TW" altLang="en-US" sz="2800" b="1" dirty="0">
                  <a:solidFill>
                    <a:srgbClr val="CC0000"/>
                  </a:solidFill>
                  <a:latin typeface="微軟正黑體" panose="020B0604030504040204" pitchFamily="34" charset="-120"/>
                  <a:ea typeface="微軟正黑體" panose="020B0604030504040204" pitchFamily="34" charset="-120"/>
                </a:rPr>
                <a:t>式</a:t>
              </a:r>
              <a:r>
                <a:rPr lang="zh-TW" altLang="en-US" sz="2800" b="1" dirty="0" smtClean="0">
                  <a:solidFill>
                    <a:srgbClr val="CC0000"/>
                  </a:solidFill>
                  <a:latin typeface="微軟正黑體" panose="020B0604030504040204" pitchFamily="34" charset="-120"/>
                  <a:ea typeface="微軟正黑體" panose="020B0604030504040204" pitchFamily="34" charset="-120"/>
                </a:rPr>
                <a:t>眼</a:t>
              </a:r>
              <a:r>
                <a:rPr lang="zh-TW" altLang="en-US" sz="2800" b="1" dirty="0">
                  <a:solidFill>
                    <a:srgbClr val="CC0000"/>
                  </a:solidFill>
                  <a:latin typeface="微軟正黑體" panose="020B0604030504040204" pitchFamily="34" charset="-120"/>
                  <a:ea typeface="微軟正黑體" panose="020B0604030504040204" pitchFamily="34" charset="-120"/>
                </a:rPr>
                <a:t>動儀</a:t>
              </a:r>
              <a:r>
                <a:rPr lang="zh-TW" altLang="en-US" sz="2800" b="1" dirty="0" smtClean="0">
                  <a:latin typeface="微軟正黑體" panose="020B0604030504040204" pitchFamily="34" charset="-120"/>
                  <a:ea typeface="微軟正黑體" panose="020B0604030504040204" pitchFamily="34" charset="-120"/>
                </a:rPr>
                <a:t>來調查駕駛員是否在接管請求</a:t>
              </a:r>
              <a:r>
                <a:rPr lang="en-US" altLang="zh-TW" sz="2800" b="1" dirty="0" smtClean="0">
                  <a:latin typeface="微軟正黑體" panose="020B0604030504040204" pitchFamily="34" charset="-120"/>
                  <a:ea typeface="微軟正黑體" panose="020B0604030504040204" pitchFamily="34" charset="-120"/>
                </a:rPr>
                <a:t>(TOR</a:t>
              </a:r>
              <a:r>
                <a:rPr lang="zh-TW" altLang="en-US" sz="2800" b="1" dirty="0" smtClean="0">
                  <a:latin typeface="微軟正黑體" panose="020B0604030504040204" pitchFamily="34" charset="-120"/>
                  <a:ea typeface="微軟正黑體" panose="020B0604030504040204" pitchFamily="34" charset="-120"/>
                </a:rPr>
                <a:t>）之後，可以立即在道路和交通場景中發現潛在的危害。</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p:cNvSpPr/>
            <p:nvPr/>
          </p:nvSpPr>
          <p:spPr>
            <a:xfrm>
              <a:off x="327098" y="3003888"/>
              <a:ext cx="11101668"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駕駛員必須知道周圍發生了</a:t>
              </a:r>
              <a:r>
                <a:rPr lang="zh-TW" altLang="en-US" sz="2800" b="1" dirty="0" smtClean="0">
                  <a:latin typeface="微軟正黑體" panose="020B0604030504040204" pitchFamily="34" charset="-120"/>
                  <a:ea typeface="微軟正黑體" panose="020B0604030504040204" pitchFamily="34" charset="-120"/>
                </a:rPr>
                <a:t>什麼，這</a:t>
              </a:r>
              <a:r>
                <a:rPr lang="zh-TW" altLang="en-US" sz="2800" b="1" dirty="0">
                  <a:latin typeface="微軟正黑體" panose="020B0604030504040204" pitchFamily="34" charset="-120"/>
                  <a:ea typeface="微軟正黑體" panose="020B0604030504040204" pitchFamily="34" charset="-120"/>
                </a:rPr>
                <a:t>意味著他們必須</a:t>
              </a:r>
              <a:r>
                <a:rPr lang="zh-TW" altLang="en-US" sz="2800" b="1" dirty="0" smtClean="0">
                  <a:latin typeface="微軟正黑體" panose="020B0604030504040204" pitchFamily="34" charset="-120"/>
                  <a:ea typeface="微軟正黑體" panose="020B0604030504040204" pitchFamily="34" charset="-120"/>
                </a:rPr>
                <a:t>具有</a:t>
              </a:r>
              <a:r>
                <a:rPr lang="zh-TW" altLang="en-US" sz="2800" b="1" dirty="0" smtClean="0">
                  <a:solidFill>
                    <a:srgbClr val="C00000"/>
                  </a:solidFill>
                  <a:latin typeface="微軟正黑體" panose="020B0604030504040204" pitchFamily="34" charset="-120"/>
                  <a:ea typeface="微軟正黑體" panose="020B0604030504040204" pitchFamily="34" charset="-120"/>
                </a:rPr>
                <a:t>狀態意識</a:t>
              </a:r>
              <a:endParaRPr lang="en-US" altLang="zh-TW" sz="2800" b="1" dirty="0">
                <a:latin typeface="微軟正黑體" panose="020B0604030504040204" pitchFamily="34" charset="-120"/>
                <a:ea typeface="微軟正黑體" panose="020B0604030504040204" pitchFamily="34" charset="-120"/>
              </a:endParaRPr>
            </a:p>
          </p:txBody>
        </p:sp>
      </p:grpSp>
      <p:sp>
        <p:nvSpPr>
          <p:cNvPr id="5" name="矩形 4"/>
          <p:cNvSpPr/>
          <p:nvPr/>
        </p:nvSpPr>
        <p:spPr>
          <a:xfrm>
            <a:off x="205945" y="3875507"/>
            <a:ext cx="11935000" cy="954107"/>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發現</a:t>
            </a:r>
            <a:r>
              <a:rPr lang="en-US" altLang="zh-TW" sz="2800" b="1" dirty="0">
                <a:latin typeface="微軟正黑體" panose="020B0604030504040204" pitchFamily="34" charset="-120"/>
                <a:ea typeface="微軟正黑體" panose="020B0604030504040204" pitchFamily="34" charset="-120"/>
              </a:rPr>
              <a:t>6sec</a:t>
            </a:r>
            <a:r>
              <a:rPr lang="zh-TW" altLang="en-US" sz="2800" b="1" dirty="0">
                <a:latin typeface="微軟正黑體" panose="020B0604030504040204" pitchFamily="34" charset="-120"/>
                <a:ea typeface="微軟正黑體" panose="020B0604030504040204" pitchFamily="34" charset="-120"/>
              </a:rPr>
              <a:t>的接管時間足以讓有經驗的駕駛員發展狀態意識，而</a:t>
            </a:r>
            <a:r>
              <a:rPr lang="en-US" altLang="zh-TW" sz="2800" b="1" dirty="0">
                <a:latin typeface="微軟正黑體" panose="020B0604030504040204" pitchFamily="34" charset="-120"/>
                <a:ea typeface="微軟正黑體" panose="020B0604030504040204" pitchFamily="34" charset="-120"/>
              </a:rPr>
              <a:t>4sec</a:t>
            </a:r>
            <a:r>
              <a:rPr lang="zh-TW" altLang="en-US" sz="2800" b="1" dirty="0">
                <a:latin typeface="微軟正黑體" panose="020B0604030504040204" pitchFamily="34" charset="-120"/>
                <a:ea typeface="微軟正黑體" panose="020B0604030504040204" pitchFamily="34" charset="-120"/>
              </a:rPr>
              <a:t>卻太</a:t>
            </a:r>
            <a:r>
              <a:rPr lang="zh-TW" altLang="en-US" sz="2800" b="1" dirty="0" smtClean="0">
                <a:latin typeface="微軟正黑體" panose="020B0604030504040204" pitchFamily="34" charset="-120"/>
                <a:ea typeface="微軟正黑體" panose="020B0604030504040204" pitchFamily="34" charset="-120"/>
              </a:rPr>
              <a:t>短</a:t>
            </a:r>
            <a:r>
              <a:rPr lang="en-US" altLang="zh-TW" sz="2800" b="1" dirty="0">
                <a:latin typeface="微軟正黑體" panose="020B0604030504040204" pitchFamily="34" charset="-120"/>
                <a:ea typeface="微軟正黑體" panose="020B0604030504040204" pitchFamily="34" charset="-120"/>
              </a:rPr>
              <a:t>(Samuel et al., 2016, Wright et al., </a:t>
            </a:r>
            <a:r>
              <a:rPr lang="en-US" altLang="zh-TW" sz="2800" b="1" dirty="0" smtClean="0">
                <a:latin typeface="微軟正黑體" panose="020B0604030504040204" pitchFamily="34" charset="-120"/>
                <a:ea typeface="微軟正黑體" panose="020B0604030504040204" pitchFamily="34" charset="-120"/>
              </a:rPr>
              <a:t>2016)</a:t>
            </a:r>
            <a:endParaRPr lang="zh-TW" altLang="en-US" sz="2800" b="1" dirty="0">
              <a:latin typeface="微軟正黑體" panose="020B0604030504040204" pitchFamily="34" charset="-120"/>
              <a:ea typeface="微軟正黑體" panose="020B0604030504040204" pitchFamily="34" charset="-120"/>
            </a:endParaRPr>
          </a:p>
        </p:txBody>
      </p:sp>
      <p:sp>
        <p:nvSpPr>
          <p:cNvPr id="6" name="矩形 5"/>
          <p:cNvSpPr/>
          <p:nvPr/>
        </p:nvSpPr>
        <p:spPr>
          <a:xfrm>
            <a:off x="3272174" y="5836532"/>
            <a:ext cx="6032421" cy="523220"/>
          </a:xfrm>
          <a:prstGeom prst="rect">
            <a:avLst/>
          </a:prstGeom>
        </p:spPr>
        <p:txBody>
          <a:bodyPr wrap="none">
            <a:spAutoFit/>
          </a:bodyPr>
          <a:lstStyle/>
          <a:p>
            <a:r>
              <a:rPr lang="zh-TW" altLang="en-US" sz="2800" b="1" dirty="0" smtClean="0">
                <a:latin typeface="微軟正黑體" panose="020B0604030504040204" pitchFamily="34" charset="-120"/>
                <a:ea typeface="微軟正黑體" panose="020B0604030504040204" pitchFamily="34" charset="-120"/>
              </a:rPr>
              <a:t>本</a:t>
            </a:r>
            <a:r>
              <a:rPr lang="zh-TW" altLang="en-US" sz="2800" b="1" dirty="0">
                <a:latin typeface="微軟正黑體" panose="020B0604030504040204" pitchFamily="34" charset="-120"/>
                <a:ea typeface="微軟正黑體" panose="020B0604030504040204" pitchFamily="34" charset="-120"/>
              </a:rPr>
              <a:t>研究著重於</a:t>
            </a:r>
            <a:r>
              <a:rPr lang="en-US" altLang="zh-TW" sz="2800" b="1" dirty="0" smtClean="0">
                <a:solidFill>
                  <a:srgbClr val="CC0000"/>
                </a:solidFill>
                <a:latin typeface="微軟正黑體" panose="020B0604030504040204" pitchFamily="34" charset="-120"/>
                <a:ea typeface="微軟正黑體" panose="020B0604030504040204" pitchFamily="34" charset="-120"/>
              </a:rPr>
              <a:t>4sec</a:t>
            </a:r>
            <a:r>
              <a:rPr lang="zh-TW" altLang="en-US" sz="2800" b="1" dirty="0" smtClean="0">
                <a:latin typeface="微軟正黑體" panose="020B0604030504040204" pitchFamily="34" charset="-120"/>
                <a:ea typeface="微軟正黑體" panose="020B0604030504040204" pitchFamily="34" charset="-120"/>
              </a:rPr>
              <a:t>和</a:t>
            </a:r>
            <a:r>
              <a:rPr lang="en-US" altLang="zh-TW" sz="2800" b="1" dirty="0" smtClean="0">
                <a:solidFill>
                  <a:srgbClr val="CC0000"/>
                </a:solidFill>
                <a:latin typeface="微軟正黑體" panose="020B0604030504040204" pitchFamily="34" charset="-120"/>
                <a:ea typeface="微軟正黑體" panose="020B0604030504040204" pitchFamily="34" charset="-120"/>
              </a:rPr>
              <a:t>6</a:t>
            </a:r>
            <a:r>
              <a:rPr lang="en-US" altLang="zh-TW" sz="2800" b="1" dirty="0">
                <a:solidFill>
                  <a:srgbClr val="CC0000"/>
                </a:solidFill>
                <a:latin typeface="微軟正黑體" panose="020B0604030504040204" pitchFamily="34" charset="-120"/>
                <a:ea typeface="微軟正黑體" panose="020B0604030504040204" pitchFamily="34" charset="-120"/>
              </a:rPr>
              <a:t>sec</a:t>
            </a:r>
            <a:r>
              <a:rPr lang="zh-TW" altLang="en-US" sz="2800" b="1" dirty="0" smtClean="0">
                <a:latin typeface="微軟正黑體" panose="020B0604030504040204" pitchFamily="34" charset="-120"/>
                <a:ea typeface="微軟正黑體" panose="020B0604030504040204" pitchFamily="34" charset="-120"/>
              </a:rPr>
              <a:t>的</a:t>
            </a:r>
            <a:r>
              <a:rPr lang="zh-TW" altLang="en-US" sz="2800" b="1" dirty="0">
                <a:latin typeface="微軟正黑體" panose="020B0604030504040204" pitchFamily="34" charset="-120"/>
                <a:ea typeface="微軟正黑體" panose="020B0604030504040204" pitchFamily="34" charset="-120"/>
              </a:rPr>
              <a:t>接管</a:t>
            </a:r>
            <a:r>
              <a:rPr lang="zh-TW" altLang="en-US" sz="2800" b="1" dirty="0" smtClean="0">
                <a:latin typeface="微軟正黑體" panose="020B0604030504040204" pitchFamily="34" charset="-120"/>
                <a:ea typeface="微軟正黑體" panose="020B0604030504040204" pitchFamily="34" charset="-120"/>
              </a:rPr>
              <a:t>時間</a:t>
            </a:r>
            <a:endParaRPr lang="zh-TW" altLang="en-US" sz="2800" b="1" dirty="0">
              <a:latin typeface="微軟正黑體" panose="020B0604030504040204" pitchFamily="34" charset="-120"/>
              <a:ea typeface="微軟正黑體" panose="020B0604030504040204" pitchFamily="34" charset="-120"/>
            </a:endParaRPr>
          </a:p>
        </p:txBody>
      </p:sp>
      <p:sp>
        <p:nvSpPr>
          <p:cNvPr id="7" name="向下箭號 6"/>
          <p:cNvSpPr/>
          <p:nvPr/>
        </p:nvSpPr>
        <p:spPr>
          <a:xfrm>
            <a:off x="5839172" y="4924250"/>
            <a:ext cx="449213" cy="7289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2334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425049" y="1965361"/>
            <a:ext cx="11429914" cy="1203888"/>
            <a:chOff x="228432" y="1598583"/>
            <a:chExt cx="11429914" cy="2159015"/>
          </a:xfrm>
        </p:grpSpPr>
        <p:sp>
          <p:nvSpPr>
            <p:cNvPr id="19" name="圓角矩形 18"/>
            <p:cNvSpPr/>
            <p:nvPr/>
          </p:nvSpPr>
          <p:spPr>
            <a:xfrm>
              <a:off x="228432" y="1598583"/>
              <a:ext cx="11429914" cy="1999109"/>
            </a:xfrm>
            <a:prstGeom prst="roundRect">
              <a:avLst/>
            </a:prstGeom>
            <a:solidFill>
              <a:srgbClr val="FFDC6D"/>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0" name="矩形 19"/>
            <p:cNvSpPr/>
            <p:nvPr/>
          </p:nvSpPr>
          <p:spPr>
            <a:xfrm>
              <a:off x="427724" y="2166819"/>
              <a:ext cx="11031329" cy="1590779"/>
            </a:xfrm>
            <a:prstGeom prst="rect">
              <a:avLst/>
            </a:prstGeom>
          </p:spPr>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接管時間</a:t>
              </a:r>
              <a:r>
                <a:rPr lang="en-US" altLang="zh-TW" sz="2800" b="1" dirty="0">
                  <a:latin typeface="微軟正黑體" panose="020B0604030504040204" pitchFamily="34" charset="-120"/>
                  <a:ea typeface="微軟正黑體" panose="020B0604030504040204" pitchFamily="34" charset="-120"/>
                </a:rPr>
                <a:t>6sec</a:t>
              </a:r>
              <a:r>
                <a:rPr lang="zh-TW" altLang="en-US" sz="2800" b="1" dirty="0">
                  <a:latin typeface="微軟正黑體" panose="020B0604030504040204" pitchFamily="34" charset="-120"/>
                  <a:ea typeface="微軟正黑體" panose="020B0604030504040204" pitchFamily="34" charset="-120"/>
                </a:rPr>
                <a:t>比</a:t>
              </a:r>
              <a:r>
                <a:rPr lang="en-US" altLang="zh-TW" sz="2800" b="1" dirty="0">
                  <a:latin typeface="微軟正黑體" panose="020B0604030504040204" pitchFamily="34" charset="-120"/>
                  <a:ea typeface="微軟正黑體" panose="020B0604030504040204" pitchFamily="34" charset="-120"/>
                </a:rPr>
                <a:t>4sec</a:t>
              </a:r>
              <a:r>
                <a:rPr lang="zh-TW" altLang="en-US" sz="2800" b="1" dirty="0">
                  <a:latin typeface="微軟正黑體" panose="020B0604030504040204" pitchFamily="34" charset="-120"/>
                  <a:ea typeface="微軟正黑體" panose="020B0604030504040204" pitchFamily="34" charset="-120"/>
                </a:rPr>
                <a:t>在恢復手動駕駛時更加了解交通狀況</a:t>
              </a:r>
              <a:endParaRPr lang="en-US" altLang="zh-TW" sz="2800" b="1" dirty="0">
                <a:latin typeface="微軟正黑體" panose="020B0604030504040204" pitchFamily="34" charset="-120"/>
                <a:ea typeface="微軟正黑體" panose="020B0604030504040204" pitchFamily="34" charset="-120"/>
              </a:endParaRPr>
            </a:p>
          </p:txBody>
        </p:sp>
      </p:grpSp>
      <p:grpSp>
        <p:nvGrpSpPr>
          <p:cNvPr id="18" name="群組 17"/>
          <p:cNvGrpSpPr/>
          <p:nvPr/>
        </p:nvGrpSpPr>
        <p:grpSpPr>
          <a:xfrm>
            <a:off x="435820" y="3657803"/>
            <a:ext cx="11429914" cy="1114723"/>
            <a:chOff x="228432" y="1598583"/>
            <a:chExt cx="11429914" cy="1999109"/>
          </a:xfrm>
        </p:grpSpPr>
        <p:sp>
          <p:nvSpPr>
            <p:cNvPr id="22" name="圓角矩形 21"/>
            <p:cNvSpPr/>
            <p:nvPr/>
          </p:nvSpPr>
          <p:spPr>
            <a:xfrm>
              <a:off x="228432" y="1598583"/>
              <a:ext cx="11429914" cy="1999109"/>
            </a:xfrm>
            <a:prstGeom prst="roundRect">
              <a:avLst/>
            </a:prstGeom>
            <a:solidFill>
              <a:srgbClr val="FFDC6D"/>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3" name="矩形 22"/>
            <p:cNvSpPr/>
            <p:nvPr/>
          </p:nvSpPr>
          <p:spPr>
            <a:xfrm>
              <a:off x="427724" y="2166819"/>
              <a:ext cx="11031329" cy="938326"/>
            </a:xfrm>
            <a:prstGeom prst="rect">
              <a:avLst/>
            </a:prstGeom>
          </p:spPr>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發展狀態意識的時間取決於各駕駛員的個性</a:t>
              </a:r>
              <a:endParaRPr lang="en-US" altLang="zh-TW" sz="2800" b="1" dirty="0">
                <a:latin typeface="微軟正黑體" panose="020B0604030504040204" pitchFamily="34" charset="-120"/>
                <a:ea typeface="微軟正黑體" panose="020B0604030504040204" pitchFamily="34" charset="-120"/>
              </a:endParaRPr>
            </a:p>
          </p:txBody>
        </p:sp>
      </p:grpSp>
      <p:grpSp>
        <p:nvGrpSpPr>
          <p:cNvPr id="24" name="群組 23"/>
          <p:cNvGrpSpPr/>
          <p:nvPr/>
        </p:nvGrpSpPr>
        <p:grpSpPr>
          <a:xfrm>
            <a:off x="435820" y="5350245"/>
            <a:ext cx="11429914" cy="1114723"/>
            <a:chOff x="228432" y="1598583"/>
            <a:chExt cx="11429914" cy="1999110"/>
          </a:xfrm>
        </p:grpSpPr>
        <p:sp>
          <p:nvSpPr>
            <p:cNvPr id="25" name="圓角矩形 24"/>
            <p:cNvSpPr/>
            <p:nvPr/>
          </p:nvSpPr>
          <p:spPr>
            <a:xfrm>
              <a:off x="228432" y="1598583"/>
              <a:ext cx="11429914" cy="1999109"/>
            </a:xfrm>
            <a:prstGeom prst="roundRect">
              <a:avLst/>
            </a:prstGeom>
            <a:solidFill>
              <a:srgbClr val="FFDC6D"/>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6" name="矩形 25"/>
            <p:cNvSpPr/>
            <p:nvPr/>
          </p:nvSpPr>
          <p:spPr>
            <a:xfrm>
              <a:off x="427725" y="1886627"/>
              <a:ext cx="10781596" cy="1711066"/>
            </a:xfrm>
            <a:prstGeom prst="rect">
              <a:avLst/>
            </a:prstGeom>
          </p:spPr>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形成狀態意識所需的時間，受自動駕駛期間駕駛員</a:t>
              </a:r>
              <a:r>
                <a:rPr lang="zh-TW" altLang="en-US" sz="2800" b="1" dirty="0">
                  <a:solidFill>
                    <a:srgbClr val="CC0000"/>
                  </a:solidFill>
                  <a:latin typeface="微軟正黑體" panose="020B0604030504040204" pitchFamily="34" charset="-120"/>
                  <a:ea typeface="微軟正黑體" panose="020B0604030504040204" pitchFamily="34" charset="-120"/>
                </a:rPr>
                <a:t>脫離迴路的程度</a:t>
              </a:r>
              <a:r>
                <a:rPr lang="zh-TW" altLang="en-US" sz="2800" b="1" dirty="0">
                  <a:latin typeface="微軟正黑體" panose="020B0604030504040204" pitchFamily="34" charset="-120"/>
                  <a:ea typeface="微軟正黑體" panose="020B0604030504040204" pitchFamily="34" charset="-120"/>
                </a:rPr>
                <a:t>以及</a:t>
              </a:r>
              <a:r>
                <a:rPr lang="zh-TW" altLang="en-US" sz="2800" b="1" dirty="0">
                  <a:solidFill>
                    <a:srgbClr val="CC0000"/>
                  </a:solidFill>
                  <a:latin typeface="微軟正黑體" panose="020B0604030504040204" pitchFamily="34" charset="-120"/>
                  <a:ea typeface="微軟正黑體" panose="020B0604030504040204" pitchFamily="34" charset="-120"/>
                </a:rPr>
                <a:t>駕駛員在</a:t>
              </a:r>
              <a:r>
                <a:rPr lang="en-US" altLang="zh-TW" sz="2800" b="1" dirty="0">
                  <a:solidFill>
                    <a:srgbClr val="CC0000"/>
                  </a:solidFill>
                  <a:latin typeface="微軟正黑體" panose="020B0604030504040204" pitchFamily="34" charset="-120"/>
                  <a:ea typeface="微軟正黑體" panose="020B0604030504040204" pitchFamily="34" charset="-120"/>
                </a:rPr>
                <a:t>TOR</a:t>
              </a:r>
              <a:r>
                <a:rPr lang="zh-TW" altLang="en-US" sz="2800" b="1" dirty="0">
                  <a:solidFill>
                    <a:srgbClr val="CC0000"/>
                  </a:solidFill>
                  <a:latin typeface="微軟正黑體" panose="020B0604030504040204" pitchFamily="34" charset="-120"/>
                  <a:ea typeface="微軟正黑體" panose="020B0604030504040204" pitchFamily="34" charset="-120"/>
                </a:rPr>
                <a:t>之後掃視前方道路的</a:t>
              </a:r>
              <a:r>
                <a:rPr lang="zh-TW" altLang="en-US" sz="2800" b="1" dirty="0" smtClean="0">
                  <a:solidFill>
                    <a:srgbClr val="CC0000"/>
                  </a:solidFill>
                  <a:latin typeface="微軟正黑體" panose="020B0604030504040204" pitchFamily="34" charset="-120"/>
                  <a:ea typeface="微軟正黑體" panose="020B0604030504040204" pitchFamily="34" charset="-120"/>
                </a:rPr>
                <a:t>速度</a:t>
              </a:r>
              <a:endParaRPr lang="en-US" altLang="zh-TW" sz="2800" b="1"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134443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627017" y="2300826"/>
            <a:ext cx="10105151" cy="523220"/>
          </a:xfrm>
          <a:prstGeom prst="rect">
            <a:avLst/>
          </a:prstGeom>
        </p:spPr>
        <p:txBody>
          <a:bodyPr wrap="square">
            <a:spAutoFit/>
          </a:bodyPr>
          <a:lstStyle/>
          <a:p>
            <a:r>
              <a:rPr lang="zh-TW" altLang="en-US" sz="2800" b="1" dirty="0" smtClean="0">
                <a:latin typeface="微軟正黑體" panose="020B0604030504040204" pitchFamily="34" charset="-120"/>
                <a:ea typeface="微軟正黑體" panose="020B0604030504040204" pitchFamily="34" charset="-120"/>
              </a:rPr>
              <a:t>受測者</a:t>
            </a:r>
            <a:r>
              <a:rPr lang="zh-TW" altLang="en-US" sz="2800" b="1" dirty="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63</a:t>
            </a:r>
            <a:r>
              <a:rPr lang="zh-TW" altLang="en-US" sz="2800" b="1" dirty="0">
                <a:latin typeface="微軟正黑體" panose="020B0604030504040204" pitchFamily="34" charset="-120"/>
                <a:ea typeface="微軟正黑體" panose="020B0604030504040204" pitchFamily="34" charset="-120"/>
              </a:rPr>
              <a:t>名</a:t>
            </a:r>
            <a:endParaRPr lang="en-US" altLang="zh-TW" sz="2800" b="1" dirty="0">
              <a:latin typeface="微軟正黑體" panose="020B0604030504040204" pitchFamily="34" charset="-120"/>
              <a:ea typeface="微軟正黑體" panose="020B0604030504040204" pitchFamily="34" charset="-120"/>
            </a:endParaRPr>
          </a:p>
        </p:txBody>
      </p:sp>
      <p:sp>
        <p:nvSpPr>
          <p:cNvPr id="2" name="矩形 1"/>
          <p:cNvSpPr/>
          <p:nvPr/>
        </p:nvSpPr>
        <p:spPr>
          <a:xfrm>
            <a:off x="3304675" y="2347177"/>
            <a:ext cx="7427493" cy="1384995"/>
          </a:xfrm>
          <a:prstGeom prst="rect">
            <a:avLst/>
          </a:prstGeom>
        </p:spPr>
        <p:txBody>
          <a:bodyPr wrap="square">
            <a:spAutoFit/>
          </a:bodyPr>
          <a:lstStyle/>
          <a:p>
            <a:pPr marL="457200" indent="-457200">
              <a:spcAft>
                <a:spcPts val="0"/>
              </a:spcAft>
              <a:buFont typeface="Wingdings" panose="05000000000000000000" pitchFamily="2" charset="2"/>
              <a:buChar char="ü"/>
            </a:pPr>
            <a:r>
              <a:rPr lang="zh-TW" altLang="zh-TW" sz="2800" b="1" dirty="0" smtClean="0">
                <a:latin typeface="微軟正黑體" panose="020B0604030504040204" pitchFamily="34" charset="-120"/>
                <a:ea typeface="微軟正黑體" panose="020B0604030504040204" pitchFamily="34" charset="-120"/>
              </a:rPr>
              <a:t>均</a:t>
            </a:r>
            <a:r>
              <a:rPr lang="zh-TW" altLang="zh-TW" sz="2800" b="1" dirty="0">
                <a:latin typeface="微軟正黑體" panose="020B0604030504040204" pitchFamily="34" charset="-120"/>
                <a:ea typeface="微軟正黑體" panose="020B0604030504040204" pitchFamily="34" charset="-120"/>
              </a:rPr>
              <a:t>不了解該</a:t>
            </a:r>
            <a:r>
              <a:rPr lang="zh-TW" altLang="zh-TW" sz="2800" b="1" dirty="0" smtClean="0">
                <a:latin typeface="微軟正黑體" panose="020B0604030504040204" pitchFamily="34" charset="-120"/>
                <a:ea typeface="微軟正黑體" panose="020B0604030504040204" pitchFamily="34" charset="-120"/>
              </a:rPr>
              <a:t>假設</a:t>
            </a:r>
            <a:endParaRPr lang="en-US" altLang="zh-TW" sz="2800" b="1" dirty="0" smtClean="0">
              <a:latin typeface="微軟正黑體" panose="020B0604030504040204" pitchFamily="34" charset="-120"/>
              <a:ea typeface="微軟正黑體" panose="020B0604030504040204" pitchFamily="34" charset="-120"/>
            </a:endParaRPr>
          </a:p>
          <a:p>
            <a:pPr marL="457200" indent="-457200">
              <a:spcAft>
                <a:spcPts val="0"/>
              </a:spcAft>
              <a:buFont typeface="Wingdings" panose="05000000000000000000" pitchFamily="2" charset="2"/>
              <a:buChar char="ü"/>
            </a:pPr>
            <a:r>
              <a:rPr lang="zh-TW" altLang="zh-TW" sz="2800" b="1" dirty="0" smtClean="0">
                <a:latin typeface="微軟正黑體" panose="020B0604030504040204" pitchFamily="34" charset="-120"/>
                <a:ea typeface="微軟正黑體" panose="020B0604030504040204" pitchFamily="34" charset="-120"/>
              </a:rPr>
              <a:t>具有</a:t>
            </a:r>
            <a:r>
              <a:rPr lang="zh-TW" altLang="zh-TW" sz="2800" b="1" dirty="0">
                <a:latin typeface="微軟正黑體" panose="020B0604030504040204" pitchFamily="34" charset="-120"/>
                <a:ea typeface="微軟正黑體" panose="020B0604030504040204" pitchFamily="34" charset="-120"/>
              </a:rPr>
              <a:t>正常視力或使用隱形眼鏡矯正</a:t>
            </a:r>
            <a:r>
              <a:rPr lang="zh-TW" altLang="zh-TW" sz="2800" b="1" dirty="0" smtClean="0">
                <a:latin typeface="微軟正黑體" panose="020B0604030504040204" pitchFamily="34" charset="-120"/>
                <a:ea typeface="微軟正黑體" panose="020B0604030504040204" pitchFamily="34" charset="-120"/>
              </a:rPr>
              <a:t>視力</a:t>
            </a:r>
            <a:endParaRPr lang="en-US" altLang="zh-TW" sz="2800" b="1" dirty="0" smtClean="0">
              <a:latin typeface="微軟正黑體" panose="020B0604030504040204" pitchFamily="34" charset="-120"/>
              <a:ea typeface="微軟正黑體" panose="020B0604030504040204" pitchFamily="34" charset="-120"/>
            </a:endParaRPr>
          </a:p>
          <a:p>
            <a:pPr marL="457200" indent="-457200">
              <a:spcAft>
                <a:spcPts val="0"/>
              </a:spcAft>
              <a:buFont typeface="Wingdings" panose="05000000000000000000" pitchFamily="2" charset="2"/>
              <a:buChar char="ü"/>
            </a:pPr>
            <a:r>
              <a:rPr lang="zh-TW" altLang="en-US" sz="2800" b="1" dirty="0" smtClean="0">
                <a:latin typeface="微軟正黑體" panose="020B0604030504040204" pitchFamily="34" charset="-120"/>
                <a:ea typeface="微軟正黑體" panose="020B0604030504040204" pitchFamily="34" charset="-120"/>
              </a:rPr>
              <a:t>都沒</a:t>
            </a:r>
            <a:r>
              <a:rPr lang="zh-TW" altLang="zh-TW" sz="2800" b="1" dirty="0" smtClean="0">
                <a:latin typeface="微軟正黑體" panose="020B0604030504040204" pitchFamily="34" charset="-120"/>
                <a:ea typeface="微軟正黑體" panose="020B0604030504040204" pitchFamily="34" charset="-120"/>
              </a:rPr>
              <a:t>有戴眼鏡</a:t>
            </a:r>
            <a:endParaRPr lang="zh-TW" altLang="zh-TW" sz="2800" b="1" dirty="0">
              <a:latin typeface="微軟正黑體" panose="020B0604030504040204" pitchFamily="34" charset="-120"/>
              <a:ea typeface="微軟正黑體" panose="020B0604030504040204" pitchFamily="34" charset="-120"/>
            </a:endParaRPr>
          </a:p>
        </p:txBody>
      </p:sp>
      <p:sp>
        <p:nvSpPr>
          <p:cNvPr id="3" name="矩形 2"/>
          <p:cNvSpPr/>
          <p:nvPr/>
        </p:nvSpPr>
        <p:spPr>
          <a:xfrm>
            <a:off x="3304675" y="4093120"/>
            <a:ext cx="8811126" cy="2246769"/>
          </a:xfrm>
          <a:prstGeom prst="rect">
            <a:avLst/>
          </a:prstGeom>
        </p:spPr>
        <p:txBody>
          <a:bodyPr wrap="square">
            <a:spAutoFit/>
          </a:bodyPr>
          <a:lstStyle/>
          <a:p>
            <a:pPr marL="457200" indent="-457200">
              <a:buFont typeface="Wingdings" panose="05000000000000000000" pitchFamily="2" charset="2"/>
              <a:buChar char="ü"/>
            </a:pPr>
            <a:r>
              <a:rPr lang="en-US" altLang="zh-TW" sz="2800" b="1" dirty="0" smtClean="0">
                <a:latin typeface="微軟正黑體" panose="020B0604030504040204" pitchFamily="34" charset="-120"/>
                <a:ea typeface="微軟正黑體" panose="020B0604030504040204" pitchFamily="34" charset="-120"/>
              </a:rPr>
              <a:t>23</a:t>
            </a:r>
            <a:r>
              <a:rPr lang="zh-TW" altLang="en-US" sz="2800" b="1" dirty="0">
                <a:latin typeface="微軟正黑體" panose="020B0604030504040204" pitchFamily="34" charset="-120"/>
                <a:ea typeface="微軟正黑體" panose="020B0604030504040204" pitchFamily="34" charset="-120"/>
              </a:rPr>
              <a:t>至</a:t>
            </a:r>
            <a:r>
              <a:rPr lang="en-US" altLang="zh-TW" sz="2800" b="1" dirty="0">
                <a:latin typeface="微軟正黑體" panose="020B0604030504040204" pitchFamily="34" charset="-120"/>
                <a:ea typeface="微軟正黑體" panose="020B0604030504040204" pitchFamily="34" charset="-120"/>
              </a:rPr>
              <a:t>65</a:t>
            </a:r>
            <a:r>
              <a:rPr lang="zh-TW" altLang="en-US" sz="2800" b="1" dirty="0">
                <a:latin typeface="微軟正黑體" panose="020B0604030504040204" pitchFamily="34" charset="-120"/>
                <a:ea typeface="微軟正黑體" panose="020B0604030504040204" pitchFamily="34" charset="-120"/>
              </a:rPr>
              <a:t>歲之間</a:t>
            </a:r>
          </a:p>
          <a:p>
            <a:pPr marL="457200" indent="-457200">
              <a:buFont typeface="Wingdings" panose="05000000000000000000" pitchFamily="2" charset="2"/>
              <a:buChar char="ü"/>
            </a:pPr>
            <a:r>
              <a:rPr lang="zh-TW" altLang="en-US" sz="2800" b="1" dirty="0" smtClean="0">
                <a:latin typeface="微軟正黑體" panose="020B0604030504040204" pitchFamily="34" charset="-120"/>
                <a:ea typeface="微軟正黑體" panose="020B0604030504040204" pitchFamily="34" charset="-120"/>
              </a:rPr>
              <a:t>至少</a:t>
            </a:r>
            <a:r>
              <a:rPr lang="zh-TW" altLang="en-US" sz="2800" b="1" dirty="0">
                <a:latin typeface="微軟正黑體" panose="020B0604030504040204" pitchFamily="34" charset="-120"/>
                <a:ea typeface="微軟正黑體" panose="020B0604030504040204" pitchFamily="34" charset="-120"/>
              </a:rPr>
              <a:t>有</a:t>
            </a:r>
            <a:r>
              <a:rPr lang="en-US" altLang="zh-TW" sz="2800" b="1" dirty="0">
                <a:latin typeface="微軟正黑體" panose="020B0604030504040204" pitchFamily="34" charset="-120"/>
                <a:ea typeface="微軟正黑體" panose="020B0604030504040204" pitchFamily="34" charset="-120"/>
              </a:rPr>
              <a:t>5</a:t>
            </a:r>
            <a:r>
              <a:rPr lang="zh-TW" altLang="en-US" sz="2800" b="1" dirty="0">
                <a:latin typeface="微軟正黑體" panose="020B0604030504040204" pitchFamily="34" charset="-120"/>
                <a:ea typeface="微軟正黑體" panose="020B0604030504040204" pitchFamily="34" charset="-120"/>
              </a:rPr>
              <a:t>年的駕駛經驗</a:t>
            </a:r>
          </a:p>
          <a:p>
            <a:pPr marL="457200" indent="-457200">
              <a:buFont typeface="Wingdings" panose="05000000000000000000" pitchFamily="2" charset="2"/>
              <a:buChar char="ü"/>
            </a:pPr>
            <a:r>
              <a:rPr lang="zh-TW" altLang="en-US" sz="2800" b="1" dirty="0" smtClean="0">
                <a:latin typeface="微軟正黑體" panose="020B0604030504040204" pitchFamily="34" charset="-120"/>
                <a:ea typeface="微軟正黑體" panose="020B0604030504040204" pitchFamily="34" charset="-120"/>
              </a:rPr>
              <a:t>每年</a:t>
            </a:r>
            <a:r>
              <a:rPr lang="zh-TW" altLang="en-US" sz="2800" b="1" dirty="0">
                <a:latin typeface="微軟正黑體" panose="020B0604030504040204" pitchFamily="34" charset="-120"/>
                <a:ea typeface="微軟正黑體" panose="020B0604030504040204" pitchFamily="34" charset="-120"/>
              </a:rPr>
              <a:t>的行駛里程至少為</a:t>
            </a:r>
            <a:r>
              <a:rPr lang="en-US" altLang="zh-TW" sz="2800" b="1" dirty="0">
                <a:latin typeface="微軟正黑體" panose="020B0604030504040204" pitchFamily="34" charset="-120"/>
                <a:ea typeface="微軟正黑體" panose="020B0604030504040204" pitchFamily="34" charset="-120"/>
              </a:rPr>
              <a:t>10,000</a:t>
            </a:r>
            <a:r>
              <a:rPr lang="zh-TW" altLang="en-US" sz="2800" b="1" dirty="0">
                <a:latin typeface="微軟正黑體" panose="020B0604030504040204" pitchFamily="34" charset="-120"/>
                <a:ea typeface="微軟正黑體" panose="020B0604030504040204" pitchFamily="34" charset="-120"/>
              </a:rPr>
              <a:t>公里</a:t>
            </a:r>
          </a:p>
          <a:p>
            <a:pPr marL="457200" indent="-457200">
              <a:buFont typeface="Wingdings" panose="05000000000000000000" pitchFamily="2" charset="2"/>
              <a:buChar char="ü"/>
            </a:pPr>
            <a:r>
              <a:rPr lang="zh-TW" altLang="en-US" sz="2800" b="1" dirty="0" smtClean="0">
                <a:latin typeface="微軟正黑體" panose="020B0604030504040204" pitchFamily="34" charset="-120"/>
                <a:ea typeface="微軟正黑體" panose="020B0604030504040204" pitchFamily="34" charset="-120"/>
              </a:rPr>
              <a:t>通過</a:t>
            </a:r>
            <a:r>
              <a:rPr lang="en-US" altLang="zh-TW" sz="2800" b="1" dirty="0">
                <a:latin typeface="微軟正黑體" panose="020B0604030504040204" pitchFamily="34" charset="-120"/>
                <a:ea typeface="微軟正黑體" panose="020B0604030504040204" pitchFamily="34" charset="-120"/>
              </a:rPr>
              <a:t>SWOV (Institute for Road </a:t>
            </a:r>
            <a:r>
              <a:rPr lang="en-US" altLang="zh-TW" sz="2800" b="1" dirty="0" err="1">
                <a:latin typeface="微軟正黑體" panose="020B0604030504040204" pitchFamily="34" charset="-120"/>
                <a:ea typeface="微軟正黑體" panose="020B0604030504040204" pitchFamily="34" charset="-120"/>
              </a:rPr>
              <a:t>Satety</a:t>
            </a:r>
            <a:r>
              <a:rPr lang="en-US" altLang="zh-TW" sz="2800" b="1" dirty="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Research)</a:t>
            </a:r>
            <a:r>
              <a:rPr lang="zh-TW" altLang="en-US" sz="2800" b="1" dirty="0" smtClean="0">
                <a:latin typeface="微軟正黑體" panose="020B0604030504040204" pitchFamily="34" charset="-120"/>
                <a:ea typeface="微軟正黑體" panose="020B0604030504040204" pitchFamily="34" charset="-120"/>
              </a:rPr>
              <a:t>的參與者數據庫</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1806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16821</TotalTime>
  <Words>2668</Words>
  <Application>Microsoft Office PowerPoint</Application>
  <PresentationFormat>寬螢幕</PresentationFormat>
  <Paragraphs>249</Paragraphs>
  <Slides>33</Slides>
  <Notes>33</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33</vt:i4>
      </vt:variant>
    </vt:vector>
  </HeadingPairs>
  <TitlesOfParts>
    <vt:vector size="41" baseType="lpstr">
      <vt:lpstr>等线</vt:lpstr>
      <vt:lpstr>微軟正黑體</vt:lpstr>
      <vt:lpstr>新細明體</vt:lpstr>
      <vt:lpstr>Arial</vt:lpstr>
      <vt:lpstr>Calibri</vt:lpstr>
      <vt:lpstr>Calibri Light</vt:lpstr>
      <vt:lpstr>Wingdings</vt:lpstr>
      <vt:lpstr>Office 佈景主題</vt:lpstr>
      <vt:lpstr>Situation awareness increases when drivers have more time to take over the wheel in a Level 3 automated car:  A simulator study</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FOR NEWBORNS - CERTAIN IMPLICATIONS AND RECOMMENDATIONS FOR PARENTS AND DESIGNERS</dc:title>
  <dc:creator>姿璇 陳</dc:creator>
  <cp:lastModifiedBy>姿璇 陳</cp:lastModifiedBy>
  <cp:revision>215</cp:revision>
  <dcterms:created xsi:type="dcterms:W3CDTF">2019-09-16T01:58:32Z</dcterms:created>
  <dcterms:modified xsi:type="dcterms:W3CDTF">2019-10-18T01:01:08Z</dcterms:modified>
</cp:coreProperties>
</file>